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6" r:id="rId1"/>
  </p:sldMasterIdLst>
  <p:notesMasterIdLst>
    <p:notesMasterId r:id="rId43"/>
  </p:notesMasterIdLst>
  <p:sldIdLst>
    <p:sldId id="597" r:id="rId2"/>
    <p:sldId id="598" r:id="rId3"/>
    <p:sldId id="551" r:id="rId4"/>
    <p:sldId id="599" r:id="rId5"/>
    <p:sldId id="600" r:id="rId6"/>
    <p:sldId id="601" r:id="rId7"/>
    <p:sldId id="602" r:id="rId8"/>
    <p:sldId id="552" r:id="rId9"/>
    <p:sldId id="603" r:id="rId10"/>
    <p:sldId id="604" r:id="rId11"/>
    <p:sldId id="592" r:id="rId12"/>
    <p:sldId id="591" r:id="rId13"/>
    <p:sldId id="590" r:id="rId14"/>
    <p:sldId id="593" r:id="rId15"/>
    <p:sldId id="605" r:id="rId16"/>
    <p:sldId id="587" r:id="rId17"/>
    <p:sldId id="588" r:id="rId18"/>
    <p:sldId id="589" r:id="rId19"/>
    <p:sldId id="606" r:id="rId20"/>
    <p:sldId id="607" r:id="rId21"/>
    <p:sldId id="594" r:id="rId22"/>
    <p:sldId id="623" r:id="rId23"/>
    <p:sldId id="578" r:id="rId24"/>
    <p:sldId id="579" r:id="rId25"/>
    <p:sldId id="608" r:id="rId26"/>
    <p:sldId id="609" r:id="rId27"/>
    <p:sldId id="612" r:id="rId28"/>
    <p:sldId id="613" r:id="rId29"/>
    <p:sldId id="614" r:id="rId30"/>
    <p:sldId id="615" r:id="rId31"/>
    <p:sldId id="616" r:id="rId32"/>
    <p:sldId id="617" r:id="rId33"/>
    <p:sldId id="582" r:id="rId34"/>
    <p:sldId id="583" r:id="rId35"/>
    <p:sldId id="610" r:id="rId36"/>
    <p:sldId id="611" r:id="rId37"/>
    <p:sldId id="618" r:id="rId38"/>
    <p:sldId id="619" r:id="rId39"/>
    <p:sldId id="620" r:id="rId40"/>
    <p:sldId id="621" r:id="rId41"/>
    <p:sldId id="596" r:id="rId4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  <a:srgbClr val="8F7B87"/>
    <a:srgbClr val="FFF301"/>
    <a:srgbClr val="000066"/>
    <a:srgbClr val="990000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9748" autoAdjust="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26652339263719"/>
          <c:y val="0.1386901637295338"/>
          <c:w val="0.27635922528025175"/>
          <c:h val="0.73531808523934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chemeClr val="accent4"/>
              </a:solidFill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9.3967004498014262E-2"/>
                  <c:y val="0.3555550556180478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/>
                        </a:solidFill>
                        <a:latin typeface="+mn-lt"/>
                      </a:defRPr>
                    </a:pPr>
                    <a:r>
                      <a:rPr lang="ru-RU" sz="1600" b="1" dirty="0" smtClean="0">
                        <a:solidFill>
                          <a:schemeClr val="accent4"/>
                        </a:solidFill>
                        <a:latin typeface="+mn-lt"/>
                        <a:cs typeface="Times New Roman" pitchFamily="18" charset="0"/>
                      </a:rPr>
                      <a:t>48,4%</a:t>
                    </a:r>
                    <a:endParaRPr lang="en-US" sz="1400" b="1" dirty="0">
                      <a:solidFill>
                        <a:schemeClr val="accent4"/>
                      </a:solidFill>
                      <a:latin typeface="+mn-lt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384522095915828E-2"/>
                  <c:y val="-0.29206349206349208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>
                        <a:solidFill>
                          <a:schemeClr val="accent2"/>
                        </a:solidFill>
                      </a:rPr>
                      <a:t>3</a:t>
                    </a:r>
                    <a:r>
                      <a:rPr lang="ru-RU" sz="1600" b="1" dirty="0" smtClean="0">
                        <a:solidFill>
                          <a:schemeClr val="accent2"/>
                        </a:solidFill>
                      </a:rPr>
                      <a:t>9,5%</a:t>
                    </a:r>
                    <a:endParaRPr lang="en-US" sz="1600" b="1" dirty="0">
                      <a:solidFill>
                        <a:schemeClr val="accent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Образование 38,5%</c:v>
                </c:pt>
                <c:pt idx="1">
                  <c:v>Культура 4,6%</c:v>
                </c:pt>
                <c:pt idx="2">
                  <c:v>Физическая культура 3,5%</c:v>
                </c:pt>
                <c:pt idx="3">
                  <c:v>Социальная политика 1,8%</c:v>
                </c:pt>
                <c:pt idx="4">
                  <c:v>Другие отрасли 51,6%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38.5</c:v>
                </c:pt>
                <c:pt idx="1">
                  <c:v>4.5999999999999996</c:v>
                </c:pt>
                <c:pt idx="2">
                  <c:v>3.5</c:v>
                </c:pt>
                <c:pt idx="3">
                  <c:v>1.8</c:v>
                </c:pt>
                <c:pt idx="4">
                  <c:v>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210696993365558"/>
          <c:y val="7.7240344956881171E-4"/>
          <c:w val="0.46281367369574616"/>
          <c:h val="0.998455193100862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911008185276047E-3"/>
                  <c:y val="-3.950663369262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086876996004783E-3"/>
                  <c:y val="-8.7478519158444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проектов</c:v>
                </c:pt>
                <c:pt idx="1">
                  <c:v>Объем средств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43130378022961E-2"/>
                  <c:y val="-2.96299752694697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51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59801039596111E-2"/>
                  <c:y val="-4.091725359858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проектов</c:v>
                </c:pt>
                <c:pt idx="1">
                  <c:v>Объем средств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51</c:v>
                </c:pt>
                <c:pt idx="1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835392"/>
        <c:axId val="49857664"/>
        <c:axId val="0"/>
      </c:bar3DChart>
      <c:catAx>
        <c:axId val="4983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9857664"/>
        <c:crosses val="autoZero"/>
        <c:auto val="1"/>
        <c:lblAlgn val="ctr"/>
        <c:lblOffset val="100"/>
        <c:noMultiLvlLbl val="0"/>
      </c:catAx>
      <c:valAx>
        <c:axId val="4985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83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43763706779898282"/>
          <c:w val="0.1926792979002625"/>
          <c:h val="0.4901622260588244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22631432323075E-2"/>
          <c:y val="2.3228397266195005E-2"/>
          <c:w val="0.95496427258487426"/>
          <c:h val="0.753002253702511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0,4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0,5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1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0,8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 0,5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Pos val="inEnd"/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7.6</c:v>
                </c:pt>
                <c:pt idx="1">
                  <c:v>10.8</c:v>
                </c:pt>
                <c:pt idx="2">
                  <c:v>13.6</c:v>
                </c:pt>
                <c:pt idx="3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99,6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99,5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99,2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99,5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1847.1</c:v>
                </c:pt>
                <c:pt idx="1">
                  <c:v>1993.4</c:v>
                </c:pt>
                <c:pt idx="2">
                  <c:v>1650.9</c:v>
                </c:pt>
                <c:pt idx="3">
                  <c:v>1680.8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63648"/>
        <c:axId val="43025536"/>
      </c:barChart>
      <c:valAx>
        <c:axId val="43025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63648"/>
        <c:crosses val="autoZero"/>
        <c:crossBetween val="between"/>
      </c:valAx>
      <c:catAx>
        <c:axId val="49163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0255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60279965007927E-5"/>
          <c:y val="0.14807867583701173"/>
          <c:w val="0.99995723972003459"/>
          <c:h val="0.381236565662222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881415707921124E-3"/>
                  <c:y val="2.0745800015936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44750656167982E-3"/>
                  <c:y val="-1.163119195538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352949794188778E-3"/>
                  <c:y val="-5.2746114435971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85848643919609E-2"/>
                  <c:y val="4.0557804264573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5441163604549377E-2"/>
                  <c:y val="1.676389242935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5.2</c:v>
                </c:pt>
                <c:pt idx="1">
                  <c:v>3</c:v>
                </c:pt>
                <c:pt idx="2">
                  <c:v>4</c:v>
                </c:pt>
                <c:pt idx="3">
                  <c:v>3.3</c:v>
                </c:pt>
                <c:pt idx="4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6704615048119067E-2"/>
                  <c:y val="3.1602124815820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495844269466434E-3"/>
                  <c:y val="2.1446642727370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42869641294841E-3"/>
                  <c:y val="3.4236369688090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0182633420822396E-3"/>
                  <c:y val="4.4497580864780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444444444444445E-2"/>
                  <c:y val="4.0403757613085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37.700000000000003</c:v>
                </c:pt>
                <c:pt idx="1">
                  <c:v>48.1</c:v>
                </c:pt>
                <c:pt idx="2">
                  <c:v>45.2</c:v>
                </c:pt>
                <c:pt idx="3">
                  <c:v>40.700000000000003</c:v>
                </c:pt>
                <c:pt idx="4">
                  <c:v>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386112"/>
        <c:axId val="189387904"/>
        <c:axId val="0"/>
      </c:bar3DChart>
      <c:catAx>
        <c:axId val="18938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9387904"/>
        <c:crosses val="autoZero"/>
        <c:auto val="1"/>
        <c:lblAlgn val="ctr"/>
        <c:lblOffset val="100"/>
        <c:noMultiLvlLbl val="0"/>
      </c:catAx>
      <c:valAx>
        <c:axId val="1893879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89386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8896827724003593"/>
          <c:w val="0.99305555555555569"/>
          <c:h val="0.192318403444430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81E-2"/>
          <c:y val="0.26666480024636746"/>
          <c:w val="0.96944444444444577"/>
          <c:h val="0.477539498119581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35E-2"/>
                  <c:y val="-2.962942224959638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939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683E-3"/>
                  <c:y val="-3.55553066995156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047168"/>
        <c:axId val="189048704"/>
        <c:axId val="0"/>
      </c:bar3DChart>
      <c:catAx>
        <c:axId val="189047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048704"/>
        <c:crosses val="autoZero"/>
        <c:auto val="1"/>
        <c:lblAlgn val="ctr"/>
        <c:lblOffset val="100"/>
        <c:noMultiLvlLbl val="0"/>
      </c:catAx>
      <c:valAx>
        <c:axId val="189048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04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</a:rPr>
              <a:t>Объем расходов на обслуживание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accent1"/>
                </a:solidFill>
              </a:rPr>
              <a:t>муниципального </a:t>
            </a:r>
            <a:r>
              <a:rPr lang="ru-RU" dirty="0">
                <a:solidFill>
                  <a:schemeClr val="accent1"/>
                </a:solidFill>
              </a:rPr>
              <a:t>долга </a:t>
            </a:r>
            <a:r>
              <a:rPr lang="ru-RU" dirty="0" smtClean="0">
                <a:solidFill>
                  <a:schemeClr val="accent1"/>
                </a:solidFill>
              </a:rPr>
              <a:t>района, </a:t>
            </a:r>
            <a:r>
              <a:rPr lang="ru-RU" sz="1600" dirty="0" smtClean="0">
                <a:solidFill>
                  <a:schemeClr val="accent1"/>
                </a:solidFill>
              </a:rPr>
              <a:t>млн.руб</a:t>
            </a:r>
            <a:r>
              <a:rPr lang="ru-RU" sz="1600" dirty="0">
                <a:solidFill>
                  <a:schemeClr val="accent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1027176290463687"/>
          <c:y val="3.3333519977154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81E-2"/>
          <c:y val="0.22038966015629124"/>
          <c:w val="0.96944444444444577"/>
          <c:h val="0.539799351878746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25E-2"/>
                  <c:y val="-2.222229999055114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26E-2"/>
                  <c:y val="-3.3333519977154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579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83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</a:t>
                    </a:r>
                    <a:r>
                      <a:rPr lang="ru-RU" b="1"/>
                      <a:t>,0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44E-3"/>
                  <c:y val="-3.33334499858267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086336"/>
        <c:axId val="189104512"/>
        <c:axId val="0"/>
      </c:bar3DChart>
      <c:catAx>
        <c:axId val="18908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104512"/>
        <c:crosses val="autoZero"/>
        <c:auto val="1"/>
        <c:lblAlgn val="ctr"/>
        <c:lblOffset val="100"/>
        <c:noMultiLvlLbl val="0"/>
      </c:catAx>
      <c:valAx>
        <c:axId val="189104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08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76808975778303E-2"/>
          <c:y val="0.12046974883665744"/>
          <c:w val="0.70010480946612164"/>
          <c:h val="0.41651895544691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48,0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50,6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039430484497235E-3"/>
                  <c:y val="2.69361126311280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18,7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Работники культуры</c:v>
                </c:pt>
                <c:pt idx="1">
                  <c:v>Работники допобразования</c:v>
                </c:pt>
                <c:pt idx="2">
                  <c:v>Размер МРОТ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41.2</c:v>
                </c:pt>
                <c:pt idx="1">
                  <c:v>45.4</c:v>
                </c:pt>
                <c:pt idx="2">
                  <c:v>18.7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53,1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387222526225588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54,0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22,1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Работники культуры</c:v>
                </c:pt>
                <c:pt idx="1">
                  <c:v>Работники допобразования</c:v>
                </c:pt>
                <c:pt idx="2">
                  <c:v>Размер МРОТ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53.1</c:v>
                </c:pt>
                <c:pt idx="1">
                  <c:v>54</c:v>
                </c:pt>
                <c:pt idx="2">
                  <c:v>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13888"/>
        <c:axId val="138615424"/>
      </c:barChart>
      <c:catAx>
        <c:axId val="13861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8615424"/>
        <c:crosses val="autoZero"/>
        <c:auto val="1"/>
        <c:lblAlgn val="ctr"/>
        <c:lblOffset val="100"/>
        <c:noMultiLvlLbl val="0"/>
      </c:catAx>
      <c:valAx>
        <c:axId val="138615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861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6993389882244334E-2"/>
          <c:y val="0.76208880009162561"/>
          <c:w val="0.70345050375680507"/>
          <c:h val="0.1653868831736255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1113413029474"/>
          <c:y val="2.448449803149606E-2"/>
          <c:w val="0.7282888658697052"/>
          <c:h val="0.96926550196850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99 %</a:t>
                    </a:r>
                    <a:endParaRPr lang="en-US" b="1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99 %</a:t>
                    </a:r>
                    <a:endParaRPr lang="en-US" b="1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939392"/>
        <c:axId val="138983296"/>
      </c:barChart>
      <c:catAx>
        <c:axId val="138939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8983296"/>
        <c:crosses val="autoZero"/>
        <c:auto val="1"/>
        <c:lblAlgn val="ctr"/>
        <c:lblOffset val="100"/>
        <c:noMultiLvlLbl val="0"/>
      </c:catAx>
      <c:valAx>
        <c:axId val="138983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93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764982502188535E-2"/>
          <c:y val="8.8819645913023798E-2"/>
          <c:w val="0.87872336468024581"/>
          <c:h val="0.63520257288739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7657077484949E-2"/>
                  <c:y val="2.074584488180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235324279660778E-3"/>
                  <c:y val="4.234907658855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176474897094404E-2"/>
                  <c:y val="2.207590973013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9191190598457434E-3"/>
                  <c:y val="2.584523012182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1745.1</c:v>
                </c:pt>
                <c:pt idx="1">
                  <c:v>2004.4</c:v>
                </c:pt>
                <c:pt idx="2">
                  <c:v>1683</c:v>
                </c:pt>
                <c:pt idx="3">
                  <c:v>1722.6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76474897094404E-2"/>
                  <c:y val="2.72590684696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058849382566385E-3"/>
                  <c:y val="3.805572664408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29417366222745E-2"/>
                  <c:y val="2.0409031293812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94122386803847E-2"/>
                  <c:y val="3.6883381393656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1854.7</c:v>
                </c:pt>
                <c:pt idx="1">
                  <c:v>2004.2</c:v>
                </c:pt>
                <c:pt idx="2">
                  <c:v>1683</c:v>
                </c:pt>
                <c:pt idx="3">
                  <c:v>1722.6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(-), профицит (+)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943571722505341E-3"/>
                  <c:y val="0.19582773407243617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-10</a:t>
                    </a:r>
                    <a:r>
                      <a:rPr lang="en-US" sz="1600" b="1" dirty="0" smtClean="0"/>
                      <a:t>9</a:t>
                    </a:r>
                    <a:r>
                      <a:rPr lang="ru-RU" sz="1600" b="1" dirty="0" smtClean="0"/>
                      <a:t>,</a:t>
                    </a:r>
                    <a:r>
                      <a:rPr lang="en-US" sz="1600" b="1" dirty="0" smtClean="0"/>
                      <a:t>6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352949794188795E-3"/>
                  <c:y val="4.014378435379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176474897094419E-3"/>
                  <c:y val="4.705895915298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882374485472113E-3"/>
                  <c:y val="1.761151825921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-109.6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104256"/>
        <c:axId val="139105792"/>
      </c:barChart>
      <c:catAx>
        <c:axId val="139104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9105792"/>
        <c:crosses val="autoZero"/>
        <c:auto val="1"/>
        <c:lblAlgn val="ctr"/>
        <c:lblOffset val="0"/>
        <c:noMultiLvlLbl val="0"/>
      </c:catAx>
      <c:valAx>
        <c:axId val="1391057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910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2876482222154994E-2"/>
          <c:y val="0.74655645454799968"/>
          <c:w val="0.9659058702881389"/>
          <c:h val="0.233690402866822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60279965007927E-5"/>
          <c:y val="8.8819645913021564E-2"/>
          <c:w val="0.99202209098862637"/>
          <c:h val="0.47751896749629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25E-2"/>
                  <c:y val="3.06511264651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54E-3"/>
                  <c:y val="3.4679698141914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352,5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5238223848569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785870516185563E-3"/>
                  <c:y val="2.2419275949692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111111111111125E-2"/>
                  <c:y val="3.6781380151937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335.6</c:v>
                </c:pt>
                <c:pt idx="1">
                  <c:v>352.5</c:v>
                </c:pt>
                <c:pt idx="2" formatCode="0.0">
                  <c:v>377.9</c:v>
                </c:pt>
                <c:pt idx="3">
                  <c:v>303.60000000000002</c:v>
                </c:pt>
                <c:pt idx="4">
                  <c:v>312.60000000000002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444444444444502E-2"/>
                  <c:y val="-9.471396834441417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68,2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388888888888878E-2"/>
                  <c:y val="-3.08766301671711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56,2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-3.25366463391538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60,6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9054E-3"/>
                  <c:y val="1.589900477964495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67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2239720036068E-3"/>
                  <c:y val="-8.618415310355501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68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4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68.2</c:v>
                </c:pt>
                <c:pt idx="1">
                  <c:v>56.2</c:v>
                </c:pt>
                <c:pt idx="2" formatCode="0.0">
                  <c:v>60.6</c:v>
                </c:pt>
                <c:pt idx="3">
                  <c:v>67.2</c:v>
                </c:pt>
                <c:pt idx="4">
                  <c:v>68.400000000000006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738735783027202E-2"/>
                  <c:y val="-5.8512276379518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223972003508E-2"/>
                  <c:y val="-8.5224044543767317E-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10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9039E-2"/>
                  <c:y val="1.6279027638940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5E-2"/>
                  <c:y val="1.62790276389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68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13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8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10.5</c:v>
                </c:pt>
                <c:pt idx="1">
                  <c:v>10.5</c:v>
                </c:pt>
                <c:pt idx="2">
                  <c:v>12.9</c:v>
                </c:pt>
                <c:pt idx="3" formatCode="0.0">
                  <c:v>13.2</c:v>
                </c:pt>
                <c:pt idx="4">
                  <c:v>13.8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44444444444446E-2"/>
                  <c:y val="4.738539218705482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9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44444444444446E-2"/>
                  <c:y val="4.738539218705482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1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6E-2"/>
                  <c:y val="4.795931642905489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4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911E-2"/>
                  <c:y val="4.796013984977513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5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222222222222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4,</a:t>
                    </a:r>
                    <a:r>
                      <a:rPr lang="ru-RU" sz="1400" b="1" dirty="0" smtClean="0"/>
                      <a:t>6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4.9000000000000004</c:v>
                </c:pt>
                <c:pt idx="1">
                  <c:v>4.0999999999999996</c:v>
                </c:pt>
                <c:pt idx="2">
                  <c:v>4.4000000000000004</c:v>
                </c:pt>
                <c:pt idx="3" formatCode="General">
                  <c:v>4.5</c:v>
                </c:pt>
                <c:pt idx="4" formatCode="General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08640"/>
        <c:axId val="49010176"/>
        <c:axId val="0"/>
      </c:bar3DChart>
      <c:catAx>
        <c:axId val="4900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010176"/>
        <c:crosses val="autoZero"/>
        <c:auto val="1"/>
        <c:lblAlgn val="ctr"/>
        <c:lblOffset val="100"/>
        <c:noMultiLvlLbl val="0"/>
      </c:catAx>
      <c:valAx>
        <c:axId val="4901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0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5664434673195999"/>
          <c:w val="0.99909241032371165"/>
          <c:h val="0.143355653268039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60279965007927E-5"/>
          <c:y val="0.16078546027351487"/>
          <c:w val="0.99202209098862637"/>
          <c:h val="0.345581785961478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 продажи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83E-3"/>
                  <c:y val="1.0218651138049777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30,8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63E-3"/>
                  <c:y val="3.4679698141914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30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9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5555555555558E-3"/>
                  <c:y val="3.499071455901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956364829396324E-2"/>
                  <c:y val="2.241959616886127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19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9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51E-2"/>
                  <c:y val="7.152278121510201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2</a:t>
                    </a:r>
                    <a:r>
                      <a:rPr lang="ru-RU" sz="1400" b="1" dirty="0" smtClean="0"/>
                      <a:t>0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0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30.8</c:v>
                </c:pt>
                <c:pt idx="1">
                  <c:v>30.9</c:v>
                </c:pt>
                <c:pt idx="2" formatCode="0.0">
                  <c:v>19.8</c:v>
                </c:pt>
                <c:pt idx="3">
                  <c:v>19.899999999999999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722222222222224E-2"/>
                  <c:y val="-5.869397240984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51E-2"/>
                  <c:y val="-3.959144059650793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683E-3"/>
                  <c:y val="-4.008915267629103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0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88888888888944E-3"/>
                  <c:y val="-4.3360054250616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683E-3"/>
                  <c:y val="-6.062133131759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7.2</c:v>
                </c:pt>
                <c:pt idx="1">
                  <c:v>6.2</c:v>
                </c:pt>
                <c:pt idx="2" formatCode="0.0">
                  <c:v>4</c:v>
                </c:pt>
                <c:pt idx="3">
                  <c:v>4.0999999999999996</c:v>
                </c:pt>
                <c:pt idx="4" formatCode="0.0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349846894138235E-2"/>
                  <c:y val="3.4815737655962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998906386702E-2"/>
                  <c:y val="1.948231722301550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3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1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-1.754357313723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83E-3"/>
                  <c:y val="-2.7420047220433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5558E-3"/>
                  <c:y val="-2.962942224959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3.5</c:v>
                </c:pt>
                <c:pt idx="1">
                  <c:v>3.1</c:v>
                </c:pt>
                <c:pt idx="2">
                  <c:v>2.8</c:v>
                </c:pt>
                <c:pt idx="3" formatCode="0.0">
                  <c:v>2.8</c:v>
                </c:pt>
                <c:pt idx="4">
                  <c:v>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444444444444502E-2"/>
                  <c:y val="2.5308659256978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388888888888878E-2"/>
                  <c:y val="2.530865925697802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6,8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701E-2"/>
                  <c:y val="2.5883361174102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83E-3"/>
                  <c:y val="6.130225293019953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00000000000001E-2"/>
                  <c:y val="9.87647408319881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</a:t>
                    </a:r>
                    <a:r>
                      <a:rPr lang="en-US" sz="1400" b="1" dirty="0" smtClean="0"/>
                      <a:t>,</a:t>
                    </a:r>
                    <a:r>
                      <a:rPr lang="ru-RU" sz="1400" b="1" dirty="0" smtClean="0"/>
                      <a:t>2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2.7</c:v>
                </c:pt>
                <c:pt idx="1">
                  <c:v>6.8</c:v>
                </c:pt>
                <c:pt idx="2">
                  <c:v>5.2</c:v>
                </c:pt>
                <c:pt idx="3" formatCode="General">
                  <c:v>5.2</c:v>
                </c:pt>
                <c:pt idx="4" formatCode="General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969216"/>
        <c:axId val="48970752"/>
        <c:axId val="0"/>
      </c:bar3DChart>
      <c:catAx>
        <c:axId val="48969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8970752"/>
        <c:crosses val="autoZero"/>
        <c:auto val="1"/>
        <c:lblAlgn val="ctr"/>
        <c:lblOffset val="100"/>
        <c:noMultiLvlLbl val="0"/>
      </c:catAx>
      <c:valAx>
        <c:axId val="48970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96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69797906871285709"/>
          <c:w val="0.99909241032371165"/>
          <c:h val="0.1978015585097496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6027996500298E-5"/>
          <c:y val="0.12896271885659491"/>
          <c:w val="0.99995723972003459"/>
          <c:h val="0.595059645675158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7777777777778351E-3"/>
                  <c:y val="1.015875656819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277777777777781E-2"/>
                  <c:y val="-3.637442438243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178587051618551E-2"/>
                  <c:y val="-1.2779861445385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125.7</c:v>
                </c:pt>
                <c:pt idx="1">
                  <c:v>138.5</c:v>
                </c:pt>
                <c:pt idx="2" formatCode="General">
                  <c:v>224.2</c:v>
                </c:pt>
                <c:pt idx="3" formatCode="General">
                  <c:v>237.9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01E-2"/>
                  <c:y val="3.1134599910231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1.2186068858265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67E-3"/>
                  <c:y val="2.7792202397025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000000000000001E-2"/>
                  <c:y val="8.78045388331320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703.8</c:v>
                </c:pt>
                <c:pt idx="1">
                  <c:v>883.2</c:v>
                </c:pt>
                <c:pt idx="2" formatCode="General">
                  <c:v>534.5</c:v>
                </c:pt>
                <c:pt idx="3" formatCode="General">
                  <c:v>534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849846894138234E-2"/>
                  <c:y val="2.8510172141148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222222222222224E-3"/>
                  <c:y val="3.412702285240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4.194568897550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9435E-3"/>
                  <c:y val="3.0476269704588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399.8</c:v>
                </c:pt>
                <c:pt idx="1">
                  <c:v>444.8</c:v>
                </c:pt>
                <c:pt idx="2" formatCode="0.0">
                  <c:v>453.7</c:v>
                </c:pt>
                <c:pt idx="3">
                  <c:v>469.2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611111111111211E-2"/>
                  <c:y val="5.55557499763778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222222222222224E-3"/>
                  <c:y val="5.55557499763778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0,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  <c:pt idx="3">
                  <c:v>2026 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45.5</c:v>
                </c:pt>
                <c:pt idx="1">
                  <c:v>50.1</c:v>
                </c:pt>
                <c:pt idx="2" formatCode="General">
                  <c:v>50.1</c:v>
                </c:pt>
                <c:pt idx="3" formatCode="General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40512"/>
        <c:axId val="42642048"/>
        <c:axId val="0"/>
      </c:bar3DChart>
      <c:catAx>
        <c:axId val="4264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2642048"/>
        <c:crosses val="autoZero"/>
        <c:auto val="1"/>
        <c:lblAlgn val="ctr"/>
        <c:lblOffset val="100"/>
        <c:noMultiLvlLbl val="0"/>
      </c:catAx>
      <c:valAx>
        <c:axId val="4264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64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5664434673195999"/>
          <c:w val="0.99909241032371165"/>
          <c:h val="0.14335565326803987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0245852880126"/>
          <c:y val="1.5779024085996924E-2"/>
          <c:w val="0.55575009716903556"/>
          <c:h val="0.942143578351344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2.4591106326425118E-3"/>
                  <c:y val="-3.0331566590100726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Демография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14,2</a:t>
                    </a:r>
                    <a:endParaRPr lang="ru-RU" sz="16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304198561967802E-2"/>
                  <c:y val="2.839870071199963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Образование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15,0</a:t>
                    </a:r>
                    <a:endParaRPr lang="ru-RU" sz="16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000671338971514"/>
                  <c:y val="7.529666651820086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Жилье и городская среда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67,9</a:t>
                    </a:r>
                    <a:endParaRPr lang="ru-RU" sz="1600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00004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"Культура"</c:v>
                </c:pt>
                <c:pt idx="1">
                  <c:v>"Демография"</c:v>
                </c:pt>
                <c:pt idx="2">
                  <c:v>"Образование"</c:v>
                </c:pt>
                <c:pt idx="3">
                  <c:v>"Жилье и городская среда"</c:v>
                </c:pt>
                <c:pt idx="4">
                  <c:v>"Экология"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0</c:v>
                </c:pt>
                <c:pt idx="1">
                  <c:v>14.2</c:v>
                </c:pt>
                <c:pt idx="2" formatCode="0.0">
                  <c:v>15</c:v>
                </c:pt>
                <c:pt idx="3" formatCode="0.0">
                  <c:v>67.900000000000006</c:v>
                </c:pt>
                <c:pt idx="4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0196710818597"/>
          <c:y val="0.229200091885705"/>
          <c:w val="0.55575009716903545"/>
          <c:h val="0.942143578351344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4.7943757694672183E-3"/>
                  <c:y val="-0.13013982740656518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</a:t>
                    </a:r>
                  </a:p>
                  <a:p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13,7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227489604628985"/>
                  <c:y val="8.705213134939145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Образо-вание</a:t>
                    </a:r>
                  </a:p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94,8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0.34406265782650025"/>
                  <c:y val="-1.9642196938831558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Дорожный фонд</a:t>
                    </a:r>
                  </a:p>
                  <a:p>
                    <a:r>
                      <a:rPr lang="ru-RU" sz="16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93,3</a:t>
                    </a:r>
                    <a:endParaRPr lang="ru-RU" sz="1600" b="1" dirty="0">
                      <a:solidFill>
                        <a:srgbClr val="000046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.12300019201383791"/>
                  <c:y val="-0.59092101477135506"/>
                </c:manualLayout>
              </c:layout>
              <c:tx>
                <c:rich>
                  <a:bodyPr/>
                  <a:lstStyle/>
                  <a:p>
                    <a:pPr>
                      <a:defRPr b="0" baseline="0">
                        <a:solidFill>
                          <a:srgbClr val="000046"/>
                        </a:solidFill>
                      </a:defRPr>
                    </a:pPr>
                    <a:r>
                      <a:rPr lang="ru-RU" sz="1600" b="0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Спорт</a:t>
                    </a:r>
                  </a:p>
                  <a:p>
                    <a:pPr>
                      <a:defRPr b="0" baseline="0">
                        <a:solidFill>
                          <a:srgbClr val="000046"/>
                        </a:solidFill>
                      </a:defRPr>
                    </a:pPr>
                    <a:r>
                      <a:rPr lang="ru-RU" sz="1600" b="1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9,0</a:t>
                    </a:r>
                    <a:endParaRPr lang="ru-RU" sz="1600" b="1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0.21311922445772233"/>
                  <c:y val="0.45287946741473001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Жилье и</a:t>
                    </a:r>
                    <a:r>
                      <a:rPr lang="ru-RU" sz="1400" b="0" baseline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0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коммунальное хозяйство</a:t>
                    </a:r>
                  </a:p>
                  <a:p>
                    <a:pPr>
                      <a:defRPr sz="1400" b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solidFill>
                          <a:srgbClr val="00004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1711,6</a:t>
                    </a:r>
                    <a:endParaRPr lang="ru-RU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rgbClr val="00004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культура</c:v>
                </c:pt>
                <c:pt idx="1">
                  <c:v>спорт</c:v>
                </c:pt>
                <c:pt idx="2">
                  <c:v>образование</c:v>
                </c:pt>
                <c:pt idx="3">
                  <c:v>жкх</c:v>
                </c:pt>
                <c:pt idx="4">
                  <c:v>дороги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13.7</c:v>
                </c:pt>
                <c:pt idx="1">
                  <c:v>9</c:v>
                </c:pt>
                <c:pt idx="2" formatCode="General">
                  <c:v>94.8</c:v>
                </c:pt>
                <c:pt idx="3" formatCode="General">
                  <c:v>316.39999999999998</c:v>
                </c:pt>
                <c:pt idx="4">
                  <c:v>93.3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D85F6-F79F-4A9E-A86A-8ABD13E734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4502481-4883-4424-9A97-E9CD3F0B14E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Шекснинский муниципальный район</a:t>
          </a:r>
          <a:endParaRPr lang="ru-RU" sz="2000" dirty="0"/>
        </a:p>
      </dgm:t>
    </dgm:pt>
    <dgm:pt modelId="{3BD32F6F-9680-427F-B86D-27FFFC4034BA}" type="parTrans" cxnId="{E4FBFE24-FBD6-4AD1-8D67-97CEDA78C2A7}">
      <dgm:prSet/>
      <dgm:spPr/>
      <dgm:t>
        <a:bodyPr/>
        <a:lstStyle/>
        <a:p>
          <a:endParaRPr lang="ru-RU"/>
        </a:p>
      </dgm:t>
    </dgm:pt>
    <dgm:pt modelId="{63BF1788-7AD0-46C2-BB64-CD83FAAD0202}" type="sibTrans" cxnId="{E4FBFE24-FBD6-4AD1-8D67-97CEDA78C2A7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F3D3032-23EB-4717-8A23-FEE98E9C75CC}">
      <dgm:prSet phldrT="[Текст]" custT="1"/>
      <dgm:spPr/>
      <dgm:t>
        <a:bodyPr/>
        <a:lstStyle/>
        <a:p>
          <a:r>
            <a:rPr lang="ru-RU" sz="2000" dirty="0" smtClean="0"/>
            <a:t>Поселения Шекснинского муниципального района</a:t>
          </a:r>
          <a:endParaRPr lang="ru-RU" sz="2000" dirty="0"/>
        </a:p>
      </dgm:t>
    </dgm:pt>
    <dgm:pt modelId="{E430A5FC-ECC5-496F-82AC-5C94F080EE8F}" type="parTrans" cxnId="{5DFEB220-D1BC-4E2B-B9AF-33367FAD067E}">
      <dgm:prSet/>
      <dgm:spPr/>
      <dgm:t>
        <a:bodyPr/>
        <a:lstStyle/>
        <a:p>
          <a:endParaRPr lang="ru-RU"/>
        </a:p>
      </dgm:t>
    </dgm:pt>
    <dgm:pt modelId="{EB9B6254-280B-4871-A498-1B46CE96425F}" type="sibTrans" cxnId="{5DFEB220-D1BC-4E2B-B9AF-33367FAD067E}">
      <dgm:prSet/>
      <dgm:spPr/>
      <dgm:t>
        <a:bodyPr/>
        <a:lstStyle/>
        <a:p>
          <a:endParaRPr lang="ru-RU"/>
        </a:p>
      </dgm:t>
    </dgm:pt>
    <dgm:pt modelId="{DDA8D50A-2402-45EE-B5A5-A37D3785841D}" type="pres">
      <dgm:prSet presAssocID="{864D85F6-F79F-4A9E-A86A-8ABD13E73497}" presName="Name0" presStyleCnt="0">
        <dgm:presLayoutVars>
          <dgm:dir/>
          <dgm:resizeHandles val="exact"/>
        </dgm:presLayoutVars>
      </dgm:prSet>
      <dgm:spPr/>
    </dgm:pt>
    <dgm:pt modelId="{4322F272-FEDD-4D18-A635-17A5C33D8644}" type="pres">
      <dgm:prSet presAssocID="{34502481-4883-4424-9A97-E9CD3F0B14E2}" presName="node" presStyleLbl="node1" presStyleIdx="0" presStyleCnt="2" custScaleX="6534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916D03C-4D90-4CBE-8209-EA71BB2511F8}" type="pres">
      <dgm:prSet presAssocID="{63BF1788-7AD0-46C2-BB64-CD83FAAD0202}" presName="sibTrans" presStyleLbl="sibTrans2D1" presStyleIdx="0" presStyleCnt="1" custScaleX="17912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642FB92-541B-4310-AF78-E8E2F9C83A21}" type="pres">
      <dgm:prSet presAssocID="{63BF1788-7AD0-46C2-BB64-CD83FAAD020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9E2DEFF-8359-459F-BA71-3BE555F40E21}" type="pres">
      <dgm:prSet presAssocID="{CF3D3032-23EB-4717-8A23-FEE98E9C75CC}" presName="node" presStyleLbl="node1" presStyleIdx="1" presStyleCnt="2" custScaleX="7364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4FBFE24-FBD6-4AD1-8D67-97CEDA78C2A7}" srcId="{864D85F6-F79F-4A9E-A86A-8ABD13E73497}" destId="{34502481-4883-4424-9A97-E9CD3F0B14E2}" srcOrd="0" destOrd="0" parTransId="{3BD32F6F-9680-427F-B86D-27FFFC4034BA}" sibTransId="{63BF1788-7AD0-46C2-BB64-CD83FAAD0202}"/>
    <dgm:cxn modelId="{99B67022-F959-477C-932C-85E68C02791C}" type="presOf" srcId="{34502481-4883-4424-9A97-E9CD3F0B14E2}" destId="{4322F272-FEDD-4D18-A635-17A5C33D8644}" srcOrd="0" destOrd="0" presId="urn:microsoft.com/office/officeart/2005/8/layout/process1"/>
    <dgm:cxn modelId="{D4A5BC9A-B6D9-48A8-A659-4ECEAC5DB1D6}" type="presOf" srcId="{CF3D3032-23EB-4717-8A23-FEE98E9C75CC}" destId="{99E2DEFF-8359-459F-BA71-3BE555F40E21}" srcOrd="0" destOrd="0" presId="urn:microsoft.com/office/officeart/2005/8/layout/process1"/>
    <dgm:cxn modelId="{5DFEB220-D1BC-4E2B-B9AF-33367FAD067E}" srcId="{864D85F6-F79F-4A9E-A86A-8ABD13E73497}" destId="{CF3D3032-23EB-4717-8A23-FEE98E9C75CC}" srcOrd="1" destOrd="0" parTransId="{E430A5FC-ECC5-496F-82AC-5C94F080EE8F}" sibTransId="{EB9B6254-280B-4871-A498-1B46CE96425F}"/>
    <dgm:cxn modelId="{71C288B5-852C-4E9C-B0CA-AB41C42C78B5}" type="presOf" srcId="{864D85F6-F79F-4A9E-A86A-8ABD13E73497}" destId="{DDA8D50A-2402-45EE-B5A5-A37D3785841D}" srcOrd="0" destOrd="0" presId="urn:microsoft.com/office/officeart/2005/8/layout/process1"/>
    <dgm:cxn modelId="{0D57A9CF-E858-4578-959E-034DE00506D3}" type="presOf" srcId="{63BF1788-7AD0-46C2-BB64-CD83FAAD0202}" destId="{B916D03C-4D90-4CBE-8209-EA71BB2511F8}" srcOrd="0" destOrd="0" presId="urn:microsoft.com/office/officeart/2005/8/layout/process1"/>
    <dgm:cxn modelId="{20E79F5C-CE81-4A20-8738-40ACC720FD37}" type="presOf" srcId="{63BF1788-7AD0-46C2-BB64-CD83FAAD0202}" destId="{3642FB92-541B-4310-AF78-E8E2F9C83A21}" srcOrd="1" destOrd="0" presId="urn:microsoft.com/office/officeart/2005/8/layout/process1"/>
    <dgm:cxn modelId="{2587CB5A-0EB3-42C9-B687-D0193961C6EF}" type="presParOf" srcId="{DDA8D50A-2402-45EE-B5A5-A37D3785841D}" destId="{4322F272-FEDD-4D18-A635-17A5C33D8644}" srcOrd="0" destOrd="0" presId="urn:microsoft.com/office/officeart/2005/8/layout/process1"/>
    <dgm:cxn modelId="{5BA7F930-00D4-491F-88C6-9D211AD69D7B}" type="presParOf" srcId="{DDA8D50A-2402-45EE-B5A5-A37D3785841D}" destId="{B916D03C-4D90-4CBE-8209-EA71BB2511F8}" srcOrd="1" destOrd="0" presId="urn:microsoft.com/office/officeart/2005/8/layout/process1"/>
    <dgm:cxn modelId="{8EA5136C-B201-4142-9EE3-3C3E71772B47}" type="presParOf" srcId="{B916D03C-4D90-4CBE-8209-EA71BB2511F8}" destId="{3642FB92-541B-4310-AF78-E8E2F9C83A21}" srcOrd="0" destOrd="0" presId="urn:microsoft.com/office/officeart/2005/8/layout/process1"/>
    <dgm:cxn modelId="{CA936FE9-B6A2-43B9-BEDA-8A04558CE3E1}" type="presParOf" srcId="{DDA8D50A-2402-45EE-B5A5-A37D3785841D}" destId="{99E2DEFF-8359-459F-BA71-3BE555F40E2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2F272-FEDD-4D18-A635-17A5C33D8644}">
      <dsp:nvSpPr>
        <dsp:cNvPr id="0" name=""/>
        <dsp:cNvSpPr/>
      </dsp:nvSpPr>
      <dsp:spPr>
        <a:xfrm>
          <a:off x="740" y="0"/>
          <a:ext cx="3024561" cy="1000108"/>
        </a:xfrm>
        <a:prstGeom prst="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Шекснинский муниципальный район</a:t>
          </a:r>
          <a:endParaRPr lang="ru-RU" sz="2000" kern="1200" dirty="0"/>
        </a:p>
      </dsp:txBody>
      <dsp:txXfrm>
        <a:off x="740" y="0"/>
        <a:ext cx="3024561" cy="1000108"/>
      </dsp:txXfrm>
    </dsp:sp>
    <dsp:sp modelId="{B916D03C-4D90-4CBE-8209-EA71BB2511F8}">
      <dsp:nvSpPr>
        <dsp:cNvPr id="0" name=""/>
        <dsp:cNvSpPr/>
      </dsp:nvSpPr>
      <dsp:spPr>
        <a:xfrm>
          <a:off x="3099950" y="0"/>
          <a:ext cx="1757833" cy="1000108"/>
        </a:xfrm>
        <a:prstGeom prst="leftRightArrow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3099950" y="200022"/>
        <a:ext cx="1457801" cy="600064"/>
      </dsp:txXfrm>
    </dsp:sp>
    <dsp:sp modelId="{99E2DEFF-8359-459F-BA71-3BE555F40E21}">
      <dsp:nvSpPr>
        <dsp:cNvPr id="0" name=""/>
        <dsp:cNvSpPr/>
      </dsp:nvSpPr>
      <dsp:spPr>
        <a:xfrm>
          <a:off x="4876885" y="0"/>
          <a:ext cx="3409182" cy="100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Поселения Шекснинского муниципального района</a:t>
          </a:r>
          <a:endParaRPr lang="ru-RU" sz="2000" kern="1200" dirty="0"/>
        </a:p>
      </dsp:txBody>
      <dsp:txXfrm>
        <a:off x="4876885" y="0"/>
        <a:ext cx="3409182" cy="100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0.67164</cdr:x>
      <cdr:y>0.07143</cdr:y>
    </cdr:from>
    <cdr:to>
      <cdr:x>0.92035</cdr:x>
      <cdr:y>0.13298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14678" y="357197"/>
          <a:ext cx="119043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0.70455</cdr:x>
      <cdr:y>0.04695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0"/>
          <a:ext cx="442915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endParaRPr lang="ru-RU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0.4188</cdr:x>
      <cdr:y>0.36667</cdr:y>
    </cdr:from>
    <cdr:to>
      <cdr:x>0.54701</cdr:x>
      <cdr:y>0.47619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0462" y="785818"/>
          <a:ext cx="1071569" cy="234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0.62666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0"/>
          <a:ext cx="9144000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 rtl="0">
            <a:defRPr sz="2160" b="1" i="0" u="none" strike="noStrike" kern="1200" baseline="0">
              <a:solidFill>
                <a:srgbClr val="677480"/>
              </a:solidFill>
              <a:latin typeface="+mn-lt"/>
              <a:ea typeface="+mn-ea"/>
              <a:cs typeface="+mn-cs"/>
            </a:defRPr>
          </a:pPr>
          <a:r>
            <a:rPr lang="ru-RU" dirty="0">
              <a:solidFill>
                <a:schemeClr val="accent1"/>
              </a:solidFill>
            </a:rPr>
            <a:t>Динамика муниципального долга </a:t>
          </a:r>
          <a:r>
            <a:rPr lang="ru-RU" dirty="0" smtClean="0">
              <a:solidFill>
                <a:schemeClr val="accent1"/>
              </a:solidFill>
            </a:rPr>
            <a:t>района, </a:t>
          </a:r>
          <a:r>
            <a:rPr lang="ru-RU" sz="1600" dirty="0" smtClean="0">
              <a:solidFill>
                <a:schemeClr val="accent1"/>
              </a:solidFill>
            </a:rPr>
            <a:t>млн.руб</a:t>
          </a:r>
          <a:r>
            <a:rPr lang="ru-RU" sz="1600" dirty="0">
              <a:solidFill>
                <a:schemeClr val="accent1"/>
              </a:solidFill>
            </a:rPr>
            <a:t>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0.32479</cdr:x>
      <cdr:y>0.375</cdr:y>
    </cdr:from>
    <cdr:to>
      <cdr:x>0.41881</cdr:x>
      <cdr:y>0.51786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4644" y="857256"/>
          <a:ext cx="785842" cy="326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7E1D6A-9E84-4D54-B4A7-83DA87A646A8}" type="datetimeFigureOut">
              <a:rPr lang="ru-RU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B452D8-EC99-4B83-943C-1132BBCBFA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951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452D8-EC99-4B83-943C-1132BBCBFAE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3683633"/>
            <a:ext cx="67365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3377551"/>
            <a:ext cx="7218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3377551"/>
            <a:ext cx="7218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721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1"/>
            <a:ext cx="52167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7C783F-D2E0-40E0-A1D4-1E654CD9DF22}" type="datetimeFigureOut">
              <a:rPr lang="ru-RU" smtClean="0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9C93F-0D76-42D4-9259-557F901371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9F7273-F13B-4835-B6C1-F8D395C5C917}" type="datetimeFigureOut">
              <a:rPr lang="ru-RU" smtClean="0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44E78-BFDC-485F-9D86-AEC01E926C7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7855F6-B93B-4438-8764-0E8EB2F23FC5}" type="datetimeFigureOut">
              <a:rPr lang="ru-RU" smtClean="0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06AA4-452A-4BAF-B6E7-50A8706B508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95D410-0731-4CFA-96E6-AFB748DB94F2}" type="datetimeFigureOut">
              <a:rPr lang="ru-RU" smtClean="0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4FD0A-5968-45D3-AA31-566C7F5B918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9C2ECB-802B-42BE-8519-A01C6BD85900}" type="datetimeFigureOut">
              <a:rPr lang="ru-RU" smtClean="0"/>
              <a:pPr>
                <a:defRPr/>
              </a:pPr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7805E-2D0C-4C78-9BEF-82E44FDEF1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5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5323800"/>
            <a:ext cx="3047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5323800"/>
            <a:ext cx="3047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5323800"/>
            <a:ext cx="3047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575225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accent6"/>
                </a:solidFill>
              </a:rPr>
              <a:t>“</a:t>
            </a:r>
            <a:endParaRPr sz="96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2132900"/>
            <a:ext cx="17103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2132900"/>
            <a:ext cx="17103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2132900"/>
            <a:ext cx="17103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2132900"/>
            <a:ext cx="17103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831451"/>
            <a:ext cx="64626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893700" y="6199951"/>
            <a:ext cx="64626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6755100"/>
            <a:ext cx="8937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6755100"/>
            <a:ext cx="8937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8937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6755100"/>
            <a:ext cx="6462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477851"/>
            <a:ext cx="6462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831451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6262577"/>
            <a:ext cx="5487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defRPr/>
            </a:pPr>
            <a:fld id="{B2F76BEF-B777-4E53-BAB9-D4335680CC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6"/>
          <p:cNvSpPr txBox="1">
            <a:spLocks/>
          </p:cNvSpPr>
          <p:nvPr/>
        </p:nvSpPr>
        <p:spPr>
          <a:xfrm>
            <a:off x="0" y="500042"/>
            <a:ext cx="9144000" cy="2857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Бюджет для граждан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4400" b="1" kern="0" dirty="0" smtClean="0">
                <a:solidFill>
                  <a:schemeClr val="accent1"/>
                </a:solidFill>
                <a:latin typeface="+mn-lt"/>
                <a:ea typeface="Arial"/>
                <a:cs typeface="Arial" pitchFamily="34" charset="0"/>
                <a:sym typeface="Arial"/>
              </a:rPr>
              <a:t>Шекснинского муниципального района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 pitchFamily="34" charset="0"/>
                <a:sym typeface="Arial"/>
              </a:rPr>
              <a:t>на 2024-2026 годы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3855" y="4000504"/>
            <a:ext cx="9157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 На основании проекта бюджета района </a:t>
            </a:r>
          </a:p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на 2024 год и плановый период 2025 и 2026 годов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Муниципальные программы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Шекснинского муниципального района, </a:t>
            </a:r>
            <a:r>
              <a:rPr lang="ru-RU" sz="1800" b="1" dirty="0" smtClean="0">
                <a:solidFill>
                  <a:schemeClr val="accent1"/>
                </a:solidFill>
              </a:rPr>
              <a:t>млн.руб.</a:t>
            </a:r>
            <a:r>
              <a:rPr lang="ru-RU" sz="2400" b="1" dirty="0" smtClean="0">
                <a:solidFill>
                  <a:schemeClr val="accent1"/>
                </a:solidFill>
              </a:rPr>
              <a:t>                                  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839292"/>
              </p:ext>
            </p:extLst>
          </p:nvPr>
        </p:nvGraphicFramePr>
        <p:xfrm>
          <a:off x="0" y="839149"/>
          <a:ext cx="9144031" cy="635852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500725"/>
                <a:gridCol w="714380"/>
                <a:gridCol w="642942"/>
                <a:gridCol w="857256"/>
                <a:gridCol w="714380"/>
                <a:gridCol w="714348"/>
              </a:tblGrid>
              <a:tr h="5888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муниципальной</a:t>
                      </a:r>
                      <a:r>
                        <a:rPr lang="ru-RU" sz="1000" baseline="0" dirty="0" smtClean="0"/>
                        <a:t> программы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2023г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2024г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%</a:t>
                      </a:r>
                      <a:r>
                        <a:rPr lang="ru-RU" sz="1000" baseline="0" dirty="0" smtClean="0"/>
                        <a:t> от общ. объема расходов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2025г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2026г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образования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670,5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744,2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37,1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706,2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735,0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«Сохранение и развитие культурного потенциала, развитие туристского кластера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«Экономическое развитие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«Социальная </a:t>
                      </a:r>
                      <a:r>
                        <a:rPr lang="ru-RU" sz="1100" u="none" strike="noStrike" dirty="0"/>
                        <a:t>поддержка граждан </a:t>
                      </a:r>
                      <a:r>
                        <a:rPr lang="ru-RU" sz="1100" u="none" strike="noStrike" dirty="0" smtClean="0"/>
                        <a:t> Шекснинского муниципального 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агропромышленного комплекса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«Дорожная сеть и транспортное обслуживание </a:t>
                      </a:r>
                      <a:r>
                        <a:rPr lang="ru-RU" sz="1100" u="none" strike="noStrike" dirty="0"/>
                        <a:t>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47,6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«Охрана </a:t>
                      </a:r>
                      <a:r>
                        <a:rPr lang="ru-RU" sz="1100" u="none" strike="noStrike" dirty="0"/>
                        <a:t>окружающей среды и рациональное использование природных ресурсов на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572,3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502,9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503,0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«Обеспечение </a:t>
                      </a:r>
                      <a:r>
                        <a:rPr lang="ru-RU" sz="1100" u="none" strike="noStrike" dirty="0"/>
                        <a:t>населения  Шекснинского муниципального района доступным жильем и создание благоприятных условий </a:t>
                      </a:r>
                      <a:r>
                        <a:rPr lang="ru-RU" sz="1100" u="none" strike="noStrike" dirty="0" smtClean="0"/>
                        <a:t>проживания»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130,7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физической культуры и спорта, повышение эффективности реализации молодежной политики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98,0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«Развитие </a:t>
                      </a:r>
                      <a:r>
                        <a:rPr lang="ru-RU" sz="1100" u="none" strike="noStrike" dirty="0"/>
                        <a:t>топливно-энергетического  комплекса и коммунальной инфраструктуры на 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103,7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141,7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«Совершенствование  </a:t>
                      </a:r>
                      <a:r>
                        <a:rPr lang="ru-RU" sz="1100" u="none" strike="noStrike" dirty="0"/>
                        <a:t>муниципального  управления в Шекснинском муниципальном </a:t>
                      </a:r>
                      <a:r>
                        <a:rPr lang="ru-RU" sz="1100" u="none" strike="noStrike" dirty="0" smtClean="0"/>
                        <a:t>районе»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«Управление </a:t>
                      </a:r>
                      <a:r>
                        <a:rPr lang="ru-RU" sz="1100" u="none" strike="noStrike" dirty="0"/>
                        <a:t>муниципальными финансами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68,9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</a:t>
                      </a:r>
                      <a:r>
                        <a:rPr lang="ru-RU" sz="1100" u="none" strike="noStrike" dirty="0" smtClean="0"/>
                        <a:t>«Обеспечение </a:t>
                      </a:r>
                      <a:r>
                        <a:rPr lang="ru-RU" sz="1100" u="none" strike="noStrike" dirty="0"/>
                        <a:t>профилактики правонарушений, безопасности населения и территории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1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Муниципальная программа «Формирование современной городской среды Шекснинского муниципального </a:t>
                      </a:r>
                      <a:r>
                        <a:rPr lang="ru-RU" sz="1100" u="none" strike="noStrike" dirty="0" smtClean="0"/>
                        <a:t>района»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1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Итого</a:t>
                      </a:r>
                      <a:r>
                        <a:rPr lang="ru-RU" sz="1100" u="none" strike="noStrike" baseline="0" dirty="0" smtClean="0"/>
                        <a:t> расходов по муниципальным программам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1847,1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1993,4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1651,0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1680,9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6477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«Развитие образования  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395536" y="714356"/>
            <a:ext cx="8496944" cy="78581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17550" indent="-717550"/>
            <a:r>
              <a:rPr lang="ru-RU" sz="1400" b="1" dirty="0" smtClean="0">
                <a:solidFill>
                  <a:schemeClr val="tx1"/>
                </a:solidFill>
              </a:rPr>
              <a:t>Цель:  </a:t>
            </a:r>
            <a:r>
              <a:rPr lang="ru-RU" sz="1400" dirty="0" smtClean="0">
                <a:solidFill>
                  <a:schemeClr val="tx1"/>
                </a:solidFill>
              </a:rPr>
              <a:t>обеспечение доступности качественного  образования,  отвечающего современным потребностям социума и каждого  гражданина  требованиям социально-экономического развития региона и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Google Shape;228;p27"/>
          <p:cNvSpPr txBox="1">
            <a:spLocks/>
          </p:cNvSpPr>
          <p:nvPr/>
        </p:nvSpPr>
        <p:spPr>
          <a:xfrm>
            <a:off x="555018" y="5357826"/>
            <a:ext cx="7517700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670,5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229;p27"/>
          <p:cNvSpPr txBox="1">
            <a:spLocks/>
          </p:cNvSpPr>
          <p:nvPr/>
        </p:nvSpPr>
        <p:spPr>
          <a:xfrm>
            <a:off x="598870" y="5286388"/>
            <a:ext cx="7973658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493,2 млн.руб.</a:t>
            </a:r>
            <a:endParaRPr lang="en-US" sz="1600" i="1" kern="0" dirty="0"/>
          </a:p>
        </p:txBody>
      </p:sp>
      <p:sp>
        <p:nvSpPr>
          <p:cNvPr id="19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5343952" y="1763887"/>
            <a:ext cx="3548527" cy="79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</a:rPr>
              <a:t>Ремонт школ,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</a:rPr>
              <a:t>детских дошкольных учреждений</a:t>
            </a:r>
            <a:r>
              <a:rPr lang="ru-RU" sz="14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</a:rPr>
              <a:t>(«Светлячок» 48,3 </a:t>
            </a:r>
            <a:r>
              <a:rPr lang="ru-RU" sz="1400" kern="0" dirty="0" err="1" smtClean="0">
                <a:solidFill>
                  <a:schemeClr val="tx1"/>
                </a:solidFill>
                <a:latin typeface="+mn-lt"/>
              </a:rPr>
              <a:t>млн.руб</a:t>
            </a:r>
            <a:r>
              <a:rPr lang="ru-RU" sz="1400" kern="0" smtClean="0">
                <a:solidFill>
                  <a:schemeClr val="tx1"/>
                </a:solidFill>
                <a:latin typeface="+mn-lt"/>
              </a:rPr>
              <a:t>.)</a:t>
            </a:r>
            <a:endParaRPr lang="ru-RU" sz="14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Текст 6"/>
          <p:cNvSpPr txBox="1">
            <a:spLocks/>
          </p:cNvSpPr>
          <p:nvPr/>
        </p:nvSpPr>
        <p:spPr>
          <a:xfrm>
            <a:off x="5378353" y="2474119"/>
            <a:ext cx="3684024" cy="657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Обеспечение выплаты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заработной платы 403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педагогам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Текст 6"/>
          <p:cNvSpPr txBox="1">
            <a:spLocks/>
          </p:cNvSpPr>
          <p:nvPr/>
        </p:nvSpPr>
        <p:spPr>
          <a:xfrm>
            <a:off x="5357818" y="3078621"/>
            <a:ext cx="3690702" cy="672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Приобретение </a:t>
            </a: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,7 тыс. экземпляров учебников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" name="Текст 6"/>
          <p:cNvSpPr txBox="1">
            <a:spLocks/>
          </p:cNvSpPr>
          <p:nvPr/>
        </p:nvSpPr>
        <p:spPr>
          <a:xfrm>
            <a:off x="5356138" y="3682234"/>
            <a:ext cx="3692381" cy="67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Обеспечение льготным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питанием 443 учеников по 77 руб. в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день(ОВЗ 198 чел)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" name="Текст 6"/>
          <p:cNvSpPr txBox="1">
            <a:spLocks/>
          </p:cNvSpPr>
          <p:nvPr/>
        </p:nvSpPr>
        <p:spPr>
          <a:xfrm>
            <a:off x="5348951" y="4226628"/>
            <a:ext cx="3699567" cy="705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Обеспечение льготным питанием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1239 учеников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9" name="Google Shape;399;p38"/>
          <p:cNvSpPr/>
          <p:nvPr/>
        </p:nvSpPr>
        <p:spPr>
          <a:xfrm>
            <a:off x="3940630" y="1997478"/>
            <a:ext cx="1122038" cy="588542"/>
          </a:xfrm>
          <a:prstGeom prst="homePlate">
            <a:avLst>
              <a:gd name="adj" fmla="val 32030"/>
            </a:avLst>
          </a:prstGeom>
          <a:solidFill>
            <a:schemeClr val="tx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0" name="Google Shape;399;p38"/>
          <p:cNvSpPr/>
          <p:nvPr/>
        </p:nvSpPr>
        <p:spPr>
          <a:xfrm>
            <a:off x="3954485" y="2586327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1" name="Google Shape;399;p38"/>
          <p:cNvSpPr/>
          <p:nvPr/>
        </p:nvSpPr>
        <p:spPr>
          <a:xfrm>
            <a:off x="3950156" y="3177379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2" name="Google Shape;399;p38"/>
          <p:cNvSpPr/>
          <p:nvPr/>
        </p:nvSpPr>
        <p:spPr>
          <a:xfrm>
            <a:off x="3950156" y="3765370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3" name="Google Shape;399;p38"/>
          <p:cNvSpPr/>
          <p:nvPr/>
        </p:nvSpPr>
        <p:spPr>
          <a:xfrm>
            <a:off x="3950156" y="4345509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131093" y="2584231"/>
            <a:ext cx="876244" cy="590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470,6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93494" y="3177379"/>
            <a:ext cx="890264" cy="5893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7,4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93494" y="3764323"/>
            <a:ext cx="890264" cy="5885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9,8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03119" y="4344063"/>
            <a:ext cx="890264" cy="5885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17,3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83968" y="1996430"/>
            <a:ext cx="890264" cy="5921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66,5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Google Shape;399;p38"/>
          <p:cNvSpPr/>
          <p:nvPr/>
        </p:nvSpPr>
        <p:spPr>
          <a:xfrm>
            <a:off x="3075924" y="1995365"/>
            <a:ext cx="1108994" cy="590656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4" name="Google Shape;399;p38"/>
          <p:cNvSpPr/>
          <p:nvPr/>
        </p:nvSpPr>
        <p:spPr>
          <a:xfrm>
            <a:off x="3076131" y="2586327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5" name="Google Shape;399;p38"/>
          <p:cNvSpPr/>
          <p:nvPr/>
        </p:nvSpPr>
        <p:spPr>
          <a:xfrm>
            <a:off x="3071802" y="3174998"/>
            <a:ext cx="1108994" cy="591094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6" name="Google Shape;399;p38"/>
          <p:cNvSpPr/>
          <p:nvPr/>
        </p:nvSpPr>
        <p:spPr>
          <a:xfrm>
            <a:off x="3071802" y="3765370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7" name="Google Shape;399;p38"/>
          <p:cNvSpPr/>
          <p:nvPr/>
        </p:nvSpPr>
        <p:spPr>
          <a:xfrm>
            <a:off x="3071802" y="4345509"/>
            <a:ext cx="1108994" cy="588542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8" name="Текст 6"/>
          <p:cNvSpPr txBox="1">
            <a:spLocks/>
          </p:cNvSpPr>
          <p:nvPr/>
        </p:nvSpPr>
        <p:spPr>
          <a:xfrm>
            <a:off x="310715" y="3650252"/>
            <a:ext cx="3324003" cy="67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Предоставление льготного питания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обучающимся (в </a:t>
            </a:r>
            <a:r>
              <a:rPr lang="ru-RU" sz="1400" kern="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т.ч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 детей с ОВЗ)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9" name="Текст 7"/>
          <p:cNvSpPr txBox="1">
            <a:spLocks/>
          </p:cNvSpPr>
          <p:nvPr/>
        </p:nvSpPr>
        <p:spPr>
          <a:xfrm>
            <a:off x="310716" y="4241669"/>
            <a:ext cx="3312197" cy="830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</a:rPr>
              <a:t>Предоставление льготного питания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</a:rPr>
              <a:t>обучающимся начальных классов</a:t>
            </a:r>
            <a:endParaRPr lang="ru-RU" sz="14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Текст 6"/>
          <p:cNvSpPr txBox="1">
            <a:spLocks/>
          </p:cNvSpPr>
          <p:nvPr/>
        </p:nvSpPr>
        <p:spPr>
          <a:xfrm>
            <a:off x="310716" y="1840060"/>
            <a:ext cx="3475465" cy="791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Ремонт и укрепление материально-технической базы учреждений </a:t>
            </a:r>
          </a:p>
        </p:txBody>
      </p:sp>
      <p:sp>
        <p:nvSpPr>
          <p:cNvPr id="61" name="Текст 7"/>
          <p:cNvSpPr txBox="1">
            <a:spLocks/>
          </p:cNvSpPr>
          <p:nvPr/>
        </p:nvSpPr>
        <p:spPr>
          <a:xfrm>
            <a:off x="324570" y="2456418"/>
            <a:ext cx="3475465" cy="5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  <a:defRPr/>
            </a:pPr>
            <a:r>
              <a:rPr lang="ru-RU" sz="1400" dirty="0">
                <a:solidFill>
                  <a:schemeClr val="tx1"/>
                </a:solidFill>
              </a:rPr>
              <a:t>Оплата труда работников </a:t>
            </a:r>
            <a:r>
              <a:rPr lang="ru-RU" sz="1400" dirty="0" smtClean="0">
                <a:solidFill>
                  <a:schemeClr val="tx1"/>
                </a:solidFill>
              </a:rPr>
              <a:t>дошкольного и </a:t>
            </a:r>
            <a:r>
              <a:rPr lang="ru-RU" sz="1400" dirty="0">
                <a:solidFill>
                  <a:schemeClr val="tx1"/>
                </a:solidFill>
              </a:rPr>
              <a:t>общего образования</a:t>
            </a:r>
          </a:p>
        </p:txBody>
      </p:sp>
      <p:sp>
        <p:nvSpPr>
          <p:cNvPr id="62" name="Текст 7"/>
          <p:cNvSpPr txBox="1">
            <a:spLocks/>
          </p:cNvSpPr>
          <p:nvPr/>
        </p:nvSpPr>
        <p:spPr>
          <a:xfrm>
            <a:off x="310715" y="3019430"/>
            <a:ext cx="3546905" cy="814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  <a:defRPr/>
            </a:pPr>
            <a:r>
              <a:rPr lang="ru-RU" sz="1400" dirty="0">
                <a:solidFill>
                  <a:schemeClr val="tx1"/>
                </a:solidFill>
              </a:rPr>
              <a:t>Закупка </a:t>
            </a:r>
            <a:r>
              <a:rPr lang="ru-RU" sz="1400" dirty="0" smtClean="0">
                <a:solidFill>
                  <a:schemeClr val="tx1"/>
                </a:solidFill>
              </a:rPr>
              <a:t>учебников по федеральным стандартам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учебные расходы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12530" y="169718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5" name="Google Shape;228;p27"/>
          <p:cNvSpPr txBox="1">
            <a:spLocks/>
          </p:cNvSpPr>
          <p:nvPr/>
        </p:nvSpPr>
        <p:spPr>
          <a:xfrm>
            <a:off x="2143108" y="4660410"/>
            <a:ext cx="6429420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744,2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49" name="Блок-схема: узел 48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Google Shape;228;p27"/>
          <p:cNvSpPr txBox="1">
            <a:spLocks/>
          </p:cNvSpPr>
          <p:nvPr/>
        </p:nvSpPr>
        <p:spPr>
          <a:xfrm>
            <a:off x="2143108" y="5670034"/>
            <a:ext cx="6429420" cy="616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706,2 </a:t>
            </a:r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5" name="Google Shape;228;p27"/>
          <p:cNvSpPr txBox="1">
            <a:spLocks/>
          </p:cNvSpPr>
          <p:nvPr/>
        </p:nvSpPr>
        <p:spPr>
          <a:xfrm>
            <a:off x="2163643" y="6094230"/>
            <a:ext cx="6429420" cy="69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735,0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8" name="Текст 5"/>
          <p:cNvSpPr txBox="1">
            <a:spLocks/>
          </p:cNvSpPr>
          <p:nvPr/>
        </p:nvSpPr>
        <p:spPr>
          <a:xfrm>
            <a:off x="379082" y="1500174"/>
            <a:ext cx="8193446" cy="50162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Основные направления расходов в 2024 году: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5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954344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>
                <a:solidFill>
                  <a:schemeClr val="accent1"/>
                </a:solidFill>
              </a:rPr>
              <a:t>Муниципальная программа «Развитие образования  </a:t>
            </a:r>
            <a:r>
              <a:rPr lang="ru-RU" sz="2300" b="1" dirty="0" smtClean="0">
                <a:solidFill>
                  <a:schemeClr val="accent1"/>
                </a:solidFill>
              </a:rPr>
              <a:t/>
            </a:r>
            <a:br>
              <a:rPr lang="ru-RU" sz="2300" b="1" dirty="0" smtClean="0">
                <a:solidFill>
                  <a:schemeClr val="accent1"/>
                </a:solidFill>
              </a:rPr>
            </a:br>
            <a:r>
              <a:rPr lang="ru-RU" sz="2300" b="1" dirty="0" smtClean="0">
                <a:solidFill>
                  <a:schemeClr val="accent1"/>
                </a:solidFill>
              </a:rPr>
              <a:t>Шекснинского </a:t>
            </a:r>
            <a:r>
              <a:rPr lang="ru-RU" sz="2300" b="1" dirty="0">
                <a:solidFill>
                  <a:schemeClr val="accent1"/>
                </a:solidFill>
              </a:rPr>
              <a:t>муниципального </a:t>
            </a:r>
            <a:r>
              <a:rPr lang="ru-RU" sz="2300" b="1" dirty="0" smtClean="0">
                <a:solidFill>
                  <a:schemeClr val="accent1"/>
                </a:solidFill>
              </a:rPr>
              <a:t>района»</a:t>
            </a:r>
            <a:endParaRPr lang="ru-RU" sz="23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406334828"/>
              </p:ext>
            </p:extLst>
          </p:nvPr>
        </p:nvGraphicFramePr>
        <p:xfrm>
          <a:off x="683568" y="2993989"/>
          <a:ext cx="7848871" cy="21774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31308"/>
                <a:gridCol w="1558273"/>
                <a:gridCol w="1129645"/>
                <a:gridCol w="1129645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2024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Доля обучающихся общеобразовательных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организаций, которым предоставлена возможность обучаться в соответствии с современными требованиями в общей численности обучающихся, %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Доля детей в возрасте 3-7 лет, охваченных программами дошкольного образования,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1599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18" name="Google Shape;267;p29"/>
          <p:cNvSpPr/>
          <p:nvPr/>
        </p:nvSpPr>
        <p:spPr>
          <a:xfrm>
            <a:off x="636627" y="180928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872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+mn-lt"/>
              </a:rPr>
              <a:t>Муниципальная программа «Сохранение и развитие   </a:t>
            </a:r>
            <a:br>
              <a:rPr lang="ru-RU" sz="2000" b="1" dirty="0">
                <a:solidFill>
                  <a:schemeClr val="accent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культурного </a:t>
            </a:r>
            <a:r>
              <a:rPr lang="ru-RU" sz="2000" b="1" dirty="0">
                <a:solidFill>
                  <a:schemeClr val="accent1"/>
                </a:solidFill>
                <a:latin typeface="+mn-lt"/>
              </a:rPr>
              <a:t>потенциала, развитие туристского кластера </a:t>
            </a:r>
            <a:br>
              <a:rPr lang="ru-RU" sz="2000" b="1" dirty="0">
                <a:solidFill>
                  <a:schemeClr val="accent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в </a:t>
            </a:r>
            <a:r>
              <a:rPr lang="ru-RU" sz="2000" b="1" dirty="0">
                <a:solidFill>
                  <a:schemeClr val="accent1"/>
                </a:solidFill>
                <a:latin typeface="+mn-lt"/>
              </a:rPr>
              <a:t>Шекснинском муниципальном </a:t>
            </a:r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районе»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11560" y="837451"/>
            <a:ext cx="8193446" cy="1564777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500" dirty="0">
                <a:solidFill>
                  <a:schemeClr val="tx1"/>
                </a:solidFill>
              </a:rPr>
              <a:t>сохранение самобытной культуры, культурного наследия, содействие развитию искусства, возрождение духовных традиций; развитие и поддержка социально-культурных инициатив, стимулирование творческой активности, поддержка общественных проектов и новых форм культурно-досуговой деятельности; создание благоприятных условий для динамичного развития туризма на территории района </a:t>
            </a: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833564" y="3054140"/>
            <a:ext cx="4250287" cy="685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5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Обеспечивается выплата заработной платы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15 педагогам</a:t>
            </a:r>
            <a:endParaRPr lang="ru-RU" sz="15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796299" y="3571876"/>
            <a:ext cx="4252221" cy="774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5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Обеспечивается выплата заработной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платы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71 работникам </a:t>
            </a:r>
            <a:r>
              <a:rPr lang="ru-RU" sz="15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культуры</a:t>
            </a: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788024" y="4103132"/>
            <a:ext cx="4260496" cy="85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600" dirty="0" smtClean="0"/>
              <a:t>Ремонт </a:t>
            </a:r>
            <a:r>
              <a:rPr lang="ru-RU" sz="1600" dirty="0"/>
              <a:t>сельского </a:t>
            </a:r>
            <a:r>
              <a:rPr lang="ru-RU" sz="1600" dirty="0" err="1" smtClean="0"/>
              <a:t>Чернеевского</a:t>
            </a:r>
            <a:r>
              <a:rPr lang="ru-RU" sz="1600" dirty="0" smtClean="0"/>
              <a:t>  ДК; </a:t>
            </a:r>
            <a:r>
              <a:rPr lang="ru-RU" sz="1600" dirty="0" err="1" smtClean="0"/>
              <a:t>Чуровской</a:t>
            </a:r>
            <a:r>
              <a:rPr lang="ru-RU" sz="1600" dirty="0" smtClean="0"/>
              <a:t> библиотеки.</a:t>
            </a:r>
            <a:endParaRPr lang="ru-RU" sz="1500" kern="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Google Shape;399;p38"/>
          <p:cNvSpPr/>
          <p:nvPr/>
        </p:nvSpPr>
        <p:spPr>
          <a:xfrm>
            <a:off x="3463006" y="3198552"/>
            <a:ext cx="1108994" cy="580646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5" name="Google Shape;399;p38"/>
          <p:cNvSpPr/>
          <p:nvPr/>
        </p:nvSpPr>
        <p:spPr>
          <a:xfrm>
            <a:off x="3463006" y="3765788"/>
            <a:ext cx="1108994" cy="591906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6" name="Google Shape;399;p38"/>
          <p:cNvSpPr/>
          <p:nvPr/>
        </p:nvSpPr>
        <p:spPr>
          <a:xfrm>
            <a:off x="3463006" y="4349221"/>
            <a:ext cx="1108994" cy="604281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03594" y="3198552"/>
            <a:ext cx="890264" cy="5814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14,3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03594" y="3764741"/>
            <a:ext cx="890264" cy="59190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65,5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13219" y="4347775"/>
            <a:ext cx="890264" cy="6042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Google Shape;399;p38"/>
          <p:cNvSpPr/>
          <p:nvPr/>
        </p:nvSpPr>
        <p:spPr>
          <a:xfrm>
            <a:off x="2584652" y="3198552"/>
            <a:ext cx="1108994" cy="580646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4" name="Google Shape;399;p38"/>
          <p:cNvSpPr/>
          <p:nvPr/>
        </p:nvSpPr>
        <p:spPr>
          <a:xfrm>
            <a:off x="2584652" y="3765788"/>
            <a:ext cx="1108994" cy="591906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5" name="Google Shape;399;p38"/>
          <p:cNvSpPr/>
          <p:nvPr/>
        </p:nvSpPr>
        <p:spPr>
          <a:xfrm>
            <a:off x="2584652" y="4349221"/>
            <a:ext cx="1108994" cy="604281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6" name="Текст 6"/>
          <p:cNvSpPr txBox="1">
            <a:spLocks/>
          </p:cNvSpPr>
          <p:nvPr/>
        </p:nvSpPr>
        <p:spPr>
          <a:xfrm>
            <a:off x="497866" y="3608312"/>
            <a:ext cx="2696535" cy="69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5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Оплата труда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работников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культуры</a:t>
            </a:r>
            <a:endParaRPr lang="ru-RU" sz="15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" name="Текст 7"/>
          <p:cNvSpPr txBox="1">
            <a:spLocks/>
          </p:cNvSpPr>
          <p:nvPr/>
        </p:nvSpPr>
        <p:spPr>
          <a:xfrm>
            <a:off x="497866" y="4210751"/>
            <a:ext cx="2994014" cy="833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  <a:defRPr/>
            </a:pPr>
            <a:r>
              <a:rPr lang="ru-RU" sz="1500" kern="0" dirty="0">
                <a:solidFill>
                  <a:schemeClr val="tx1"/>
                </a:solidFill>
                <a:latin typeface="+mn-lt"/>
              </a:rPr>
              <a:t>Капитальный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</a:rPr>
              <a:t>ремонт</a:t>
            </a:r>
            <a:r>
              <a:rPr lang="en-US" sz="15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500" kern="0" dirty="0" smtClean="0">
                <a:solidFill>
                  <a:schemeClr val="tx1"/>
                </a:solidFill>
                <a:latin typeface="+mn-lt"/>
              </a:rPr>
              <a:t>учреждений </a:t>
            </a:r>
            <a:r>
              <a:rPr lang="ru-RU" sz="1500" kern="0" dirty="0">
                <a:solidFill>
                  <a:schemeClr val="tx1"/>
                </a:solidFill>
                <a:latin typeface="+mn-lt"/>
              </a:rPr>
              <a:t>культуры</a:t>
            </a:r>
          </a:p>
        </p:txBody>
      </p:sp>
      <p:sp>
        <p:nvSpPr>
          <p:cNvPr id="31" name="Текст 7"/>
          <p:cNvSpPr txBox="1">
            <a:spLocks/>
          </p:cNvSpPr>
          <p:nvPr/>
        </p:nvSpPr>
        <p:spPr>
          <a:xfrm>
            <a:off x="497866" y="3054140"/>
            <a:ext cx="2687413" cy="58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  <a:defRPr/>
            </a:pPr>
            <a:r>
              <a:rPr lang="ru-RU" sz="1500" dirty="0">
                <a:solidFill>
                  <a:schemeClr val="tx1"/>
                </a:solidFill>
              </a:rPr>
              <a:t>Оплата труда </a:t>
            </a:r>
            <a:r>
              <a:rPr lang="ru-RU" sz="1500" dirty="0" smtClean="0">
                <a:solidFill>
                  <a:schemeClr val="tx1"/>
                </a:solidFill>
              </a:rPr>
              <a:t>работников доп.образования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2" name="Текст 5"/>
          <p:cNvSpPr>
            <a:spLocks noGrp="1"/>
          </p:cNvSpPr>
          <p:nvPr>
            <p:ph type="body" idx="1"/>
          </p:nvPr>
        </p:nvSpPr>
        <p:spPr>
          <a:xfrm>
            <a:off x="611560" y="2428868"/>
            <a:ext cx="8193446" cy="50162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dirty="0" smtClean="0">
                <a:solidFill>
                  <a:schemeClr val="tx1"/>
                </a:solidFill>
              </a:rPr>
              <a:t>расходов в 2024 году: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285749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3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186,5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безвозмездных поступлений 41,7 млн.руб.</a:t>
            </a:r>
            <a:endParaRPr lang="en-US" sz="1600" i="1" kern="0" dirty="0"/>
          </a:p>
        </p:txBody>
      </p:sp>
      <p:sp>
        <p:nvSpPr>
          <p:cNvPr id="45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6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110,1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1" name="Блок-схема: узел 50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Google Shape;228;p27"/>
          <p:cNvSpPr txBox="1">
            <a:spLocks/>
          </p:cNvSpPr>
          <p:nvPr/>
        </p:nvSpPr>
        <p:spPr>
          <a:xfrm>
            <a:off x="5072066" y="539132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105,4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Google Shape;228;p27"/>
          <p:cNvSpPr txBox="1">
            <a:spLocks/>
          </p:cNvSpPr>
          <p:nvPr/>
        </p:nvSpPr>
        <p:spPr>
          <a:xfrm>
            <a:off x="5072066" y="6002864"/>
            <a:ext cx="3500462" cy="772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105,8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oogle Shape;199;p24"/>
          <p:cNvGraphicFramePr/>
          <p:nvPr>
            <p:extLst>
              <p:ext uri="{D42A27DB-BD31-4B8C-83A1-F6EECF244321}">
                <p14:modId xmlns:p14="http://schemas.microsoft.com/office/powerpoint/2010/main" val="2044947750"/>
              </p:ext>
            </p:extLst>
          </p:nvPr>
        </p:nvGraphicFramePr>
        <p:xfrm>
          <a:off x="683568" y="2989875"/>
          <a:ext cx="7848871" cy="20555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16994"/>
                <a:gridCol w="1343959"/>
                <a:gridCol w="1343959"/>
                <a:gridCol w="1343959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2024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посещений библиотек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(на 1 жителя в год) в целом по району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посещений организаций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культуры по отношению к уровню 2010г.,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посетителей района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(туристов и экскурсантов)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, тыс.чел.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3050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18" name="Google Shape;267;p29"/>
          <p:cNvSpPr/>
          <p:nvPr/>
        </p:nvSpPr>
        <p:spPr>
          <a:xfrm>
            <a:off x="636627" y="1810731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93307"/>
            <a:ext cx="9151620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Муниципальная программа «Сохранение и развитие  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культурного потенциала, развитие туристского кластера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Arial"/>
                <a:cs typeface="Arial"/>
                <a:sym typeface="Arial"/>
              </a:rPr>
              <a:t>в Шекснинском муниципальном районе»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3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6707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и спорта, повышение эффективности реализации молодежной политики в Шекснинском муниципальном районе»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42910" y="2500306"/>
            <a:ext cx="7358114" cy="3714776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содержание 3 бюджетных </a:t>
            </a:r>
            <a:r>
              <a:rPr lang="ru-RU" sz="1400" dirty="0"/>
              <a:t>учреждений физической культуры и спорта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проведение спортивно-массовых мероприятий (в </a:t>
            </a:r>
            <a:r>
              <a:rPr lang="ru-RU" sz="1400" dirty="0" err="1" smtClean="0">
                <a:solidFill>
                  <a:schemeClr val="tx1"/>
                </a:solidFill>
              </a:rPr>
              <a:t>т.ч</a:t>
            </a:r>
            <a:r>
              <a:rPr lang="ru-RU" sz="1400" dirty="0" smtClean="0">
                <a:solidFill>
                  <a:schemeClr val="tx1"/>
                </a:solidFill>
              </a:rPr>
              <a:t>. «Народный тренер»)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/>
              <a:t>укрепление материально-технической базы учреждений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р</a:t>
            </a:r>
            <a:r>
              <a:rPr lang="ru-RU" sz="1400" dirty="0" smtClean="0"/>
              <a:t>еализация </a:t>
            </a:r>
            <a:r>
              <a:rPr lang="ru-RU" sz="1400" dirty="0"/>
              <a:t>регионального проекта "Спорт-норма жизни"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реализация молодежной политики</a:t>
            </a:r>
            <a:r>
              <a:rPr lang="ru-RU" sz="1400" dirty="0" smtClean="0"/>
              <a:t>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/>
              <a:t>на организацию временного трудоустройства несовершеннолетних граждан в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возрасте от 14 до 18 лет в свободное от учебы время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Текст 5"/>
          <p:cNvSpPr>
            <a:spLocks noGrp="1"/>
          </p:cNvSpPr>
          <p:nvPr>
            <p:ph type="body" idx="1"/>
          </p:nvPr>
        </p:nvSpPr>
        <p:spPr>
          <a:xfrm>
            <a:off x="611560" y="1998680"/>
            <a:ext cx="8193446" cy="50162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dirty="0" smtClean="0">
                <a:solidFill>
                  <a:schemeClr val="tx1"/>
                </a:solidFill>
              </a:rPr>
              <a:t>расходов в 2024 году: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3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98,0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2,6 млн.руб.</a:t>
            </a:r>
            <a:endParaRPr lang="en-US" sz="1600" i="1" kern="0" dirty="0"/>
          </a:p>
        </p:txBody>
      </p:sp>
      <p:sp>
        <p:nvSpPr>
          <p:cNvPr id="45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6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71,6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1" name="Блок-схема: узел 50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70,1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Google Shape;228;p27"/>
          <p:cNvSpPr txBox="1">
            <a:spLocks/>
          </p:cNvSpPr>
          <p:nvPr/>
        </p:nvSpPr>
        <p:spPr>
          <a:xfrm>
            <a:off x="5357818" y="6094230"/>
            <a:ext cx="3214710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70,2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0" name="Текст 5"/>
          <p:cNvSpPr>
            <a:spLocks noGrp="1"/>
          </p:cNvSpPr>
          <p:nvPr>
            <p:ph type="body" idx="1"/>
          </p:nvPr>
        </p:nvSpPr>
        <p:spPr>
          <a:xfrm>
            <a:off x="611560" y="1000109"/>
            <a:ext cx="8193446" cy="107157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создание благоприятных условий для развития физической культуры и спорта, содействие социальному, культурному, духовному  развитию молодежи</a:t>
            </a:r>
          </a:p>
        </p:txBody>
      </p:sp>
      <p:sp>
        <p:nvSpPr>
          <p:cNvPr id="22" name="Google Shape;399;p38"/>
          <p:cNvSpPr/>
          <p:nvPr/>
        </p:nvSpPr>
        <p:spPr>
          <a:xfrm rot="10800000">
            <a:off x="8035006" y="2571744"/>
            <a:ext cx="1108994" cy="214314"/>
          </a:xfrm>
          <a:prstGeom prst="homePlate">
            <a:avLst>
              <a:gd name="adj" fmla="val 32030"/>
            </a:avLst>
          </a:prstGeom>
          <a:solidFill>
            <a:schemeClr val="tx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112826" y="2500306"/>
            <a:ext cx="1033140" cy="4130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62,2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12826" y="2294745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41" name="Google Shape;399;p38"/>
          <p:cNvSpPr/>
          <p:nvPr/>
        </p:nvSpPr>
        <p:spPr>
          <a:xfrm rot="10800000">
            <a:off x="8035006" y="2857496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110860" y="2786058"/>
            <a:ext cx="1033140" cy="525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3,9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0" name="Google Shape;399;p38"/>
          <p:cNvSpPr/>
          <p:nvPr/>
        </p:nvSpPr>
        <p:spPr>
          <a:xfrm rot="10800000">
            <a:off x="8035006" y="3214686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112826" y="3143248"/>
            <a:ext cx="1033140" cy="5740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3,0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3" name="Google Shape;399;p38"/>
          <p:cNvSpPr/>
          <p:nvPr/>
        </p:nvSpPr>
        <p:spPr>
          <a:xfrm rot="10800000">
            <a:off x="8035006" y="3571876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112826" y="3357562"/>
            <a:ext cx="1033140" cy="8264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6" name="Google Shape;399;p38"/>
          <p:cNvSpPr/>
          <p:nvPr/>
        </p:nvSpPr>
        <p:spPr>
          <a:xfrm rot="10800000">
            <a:off x="8035006" y="3929066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112826" y="3643314"/>
            <a:ext cx="1033140" cy="8889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9" name="Google Shape;399;p38"/>
          <p:cNvSpPr/>
          <p:nvPr/>
        </p:nvSpPr>
        <p:spPr>
          <a:xfrm rot="10800000">
            <a:off x="8035006" y="4286256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110860" y="4286256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64986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программа «Развитие физической культуры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и спорта, повышение эффективности реализации молодежной политики в Шекснинском муниципальном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районе»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703237521"/>
              </p:ext>
            </p:extLst>
          </p:nvPr>
        </p:nvGraphicFramePr>
        <p:xfrm>
          <a:off x="683568" y="3011202"/>
          <a:ext cx="7848872" cy="23907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05768"/>
                <a:gridCol w="1464342"/>
                <a:gridCol w="1464342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2026 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Доля населения систематически занимающегося физической культурой и спортом,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 в общей численности населения,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Количество мероприятий реализованных с участием молодежных общественных организаций,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43050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36627" y="1799606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608"/>
            <a:ext cx="915162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/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</a:t>
            </a:r>
            <a:r>
              <a:rPr lang="ru-RU" sz="2400" b="1" dirty="0">
                <a:solidFill>
                  <a:schemeClr val="accent1"/>
                </a:solidFill>
              </a:rPr>
              <a:t>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«Социальная поддержка </a:t>
            </a:r>
            <a:r>
              <a:rPr lang="ru-RU" sz="2400" b="1" dirty="0" smtClean="0">
                <a:solidFill>
                  <a:schemeClr val="accent1"/>
                </a:solidFill>
              </a:rPr>
              <a:t>граждан»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48156"/>
            <a:ext cx="8104984" cy="95208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</a:rPr>
              <a:t>Цель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создание условий для повышения </a:t>
            </a:r>
            <a:r>
              <a:rPr lang="ru-RU" sz="1600" dirty="0" smtClean="0">
                <a:solidFill>
                  <a:schemeClr val="tx1"/>
                </a:solidFill>
              </a:rPr>
              <a:t>уровня и </a:t>
            </a:r>
            <a:r>
              <a:rPr lang="ru-RU" sz="1600" dirty="0">
                <a:solidFill>
                  <a:schemeClr val="tx1"/>
                </a:solidFill>
              </a:rPr>
              <a:t>качества жизни </a:t>
            </a:r>
            <a:r>
              <a:rPr lang="ru-RU" sz="1600" dirty="0" smtClean="0">
                <a:solidFill>
                  <a:schemeClr val="tx1"/>
                </a:solidFill>
              </a:rPr>
              <a:t>граждан в </a:t>
            </a:r>
            <a:r>
              <a:rPr lang="ru-RU" sz="1600" dirty="0">
                <a:solidFill>
                  <a:schemeClr val="tx1"/>
                </a:solidFill>
              </a:rPr>
              <a:t>районе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467544" y="1833974"/>
            <a:ext cx="8676456" cy="32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</a:rPr>
              <a:t>ежемесячная денежная выплата отдельным категориям граждан на оплату ЖКУ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доплаты </a:t>
            </a:r>
            <a:r>
              <a:rPr lang="ru-RU" sz="1400" kern="0" dirty="0">
                <a:solidFill>
                  <a:schemeClr val="tx1"/>
                </a:solidFill>
              </a:rPr>
              <a:t>к пенсии муниципальным </a:t>
            </a:r>
            <a:r>
              <a:rPr lang="ru-RU" sz="1400" kern="0" dirty="0" smtClean="0">
                <a:solidFill>
                  <a:schemeClr val="tx1"/>
                </a:solidFill>
              </a:rPr>
              <a:t>служащим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субсидии некоммерческим организациям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вознаграждение гражданам со званием «Почетный гражданин района»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обеспечение деятельности по </a:t>
            </a:r>
            <a:r>
              <a:rPr lang="ru-RU" sz="1400" kern="0" dirty="0">
                <a:solidFill>
                  <a:schemeClr val="tx1"/>
                </a:solidFill>
              </a:rPr>
              <a:t>опеке и </a:t>
            </a:r>
            <a:r>
              <a:rPr lang="ru-RU" sz="1400" kern="0" dirty="0" smtClean="0">
                <a:solidFill>
                  <a:schemeClr val="tx1"/>
                </a:solidFill>
              </a:rPr>
              <a:t>попечительству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предоставление иных социальных выплат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приспособление </a:t>
            </a:r>
            <a:r>
              <a:rPr lang="ru-RU" sz="1400" kern="0" dirty="0">
                <a:solidFill>
                  <a:schemeClr val="tx1"/>
                </a:solidFill>
              </a:rPr>
              <a:t>зданий образовательных организаций для </a:t>
            </a:r>
            <a:r>
              <a:rPr lang="ru-RU" sz="1400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>
                <a:solidFill>
                  <a:schemeClr val="tx1"/>
                </a:solidFill>
              </a:rPr>
              <a:t>инвалидов </a:t>
            </a:r>
            <a:r>
              <a:rPr lang="ru-RU" sz="1400" kern="0" dirty="0" smtClean="0">
                <a:solidFill>
                  <a:schemeClr val="tx1"/>
                </a:solidFill>
              </a:rPr>
              <a:t>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проведение мероприятий с ветеранами</a:t>
            </a: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21,9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11,2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25,6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15,3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357818" y="6156752"/>
            <a:ext cx="3214710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15,3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Google Shape;399;p38"/>
          <p:cNvSpPr/>
          <p:nvPr/>
        </p:nvSpPr>
        <p:spPr>
          <a:xfrm rot="10800000">
            <a:off x="8035006" y="2357430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tx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10860" y="2407732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7,2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12826" y="2100253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млн.руб.</a:t>
            </a:r>
            <a:endParaRPr lang="ru-RU" sz="1400" dirty="0"/>
          </a:p>
        </p:txBody>
      </p:sp>
      <p:sp>
        <p:nvSpPr>
          <p:cNvPr id="39" name="Google Shape;399;p38"/>
          <p:cNvSpPr/>
          <p:nvPr/>
        </p:nvSpPr>
        <p:spPr>
          <a:xfrm rot="10800000">
            <a:off x="8035006" y="2714620"/>
            <a:ext cx="1108994" cy="285752"/>
          </a:xfrm>
          <a:prstGeom prst="homePlate">
            <a:avLst>
              <a:gd name="adj" fmla="val 32030"/>
            </a:avLst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10860" y="2727148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Google Shape;399;p38"/>
          <p:cNvSpPr/>
          <p:nvPr/>
        </p:nvSpPr>
        <p:spPr>
          <a:xfrm rot="10800000">
            <a:off x="8035006" y="3071810"/>
            <a:ext cx="1108994" cy="239704"/>
          </a:xfrm>
          <a:prstGeom prst="homePlate">
            <a:avLst>
              <a:gd name="adj" fmla="val 3203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10860" y="3058621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5" name="Google Shape;399;p38"/>
          <p:cNvSpPr/>
          <p:nvPr/>
        </p:nvSpPr>
        <p:spPr>
          <a:xfrm rot="10800000">
            <a:off x="8035006" y="3357562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110860" y="3286124"/>
            <a:ext cx="1033140" cy="3825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8" name="Google Shape;399;p38"/>
          <p:cNvSpPr/>
          <p:nvPr/>
        </p:nvSpPr>
        <p:spPr>
          <a:xfrm rot="10800000">
            <a:off x="8035006" y="3714752"/>
            <a:ext cx="1108994" cy="239704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10860" y="3711387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2,0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" name="Google Shape;399;p38"/>
          <p:cNvSpPr/>
          <p:nvPr/>
        </p:nvSpPr>
        <p:spPr>
          <a:xfrm rot="10800000">
            <a:off x="8035006" y="4071942"/>
            <a:ext cx="1108994" cy="239704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110860" y="4000504"/>
            <a:ext cx="1033140" cy="3462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Google Shape;399;p38"/>
          <p:cNvSpPr/>
          <p:nvPr/>
        </p:nvSpPr>
        <p:spPr>
          <a:xfrm rot="10800000">
            <a:off x="8035006" y="4357694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110860" y="4354329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9,5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8" name="Google Shape;399;p38"/>
          <p:cNvSpPr/>
          <p:nvPr/>
        </p:nvSpPr>
        <p:spPr>
          <a:xfrm rot="10800000">
            <a:off x="8035006" y="4714884"/>
            <a:ext cx="1108994" cy="311142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110860" y="4673419"/>
            <a:ext cx="1033140" cy="3111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784976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Муниципальная 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«Социальная поддержка </a:t>
            </a:r>
            <a:r>
              <a:rPr lang="ru-RU" sz="2400" b="1" dirty="0" smtClean="0">
                <a:solidFill>
                  <a:schemeClr val="accent1"/>
                </a:solidFill>
              </a:rPr>
              <a:t>граждан»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626278040"/>
              </p:ext>
            </p:extLst>
          </p:nvPr>
        </p:nvGraphicFramePr>
        <p:xfrm>
          <a:off x="683568" y="3068961"/>
          <a:ext cx="7848872" cy="186023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05768"/>
                <a:gridCol w="1464342"/>
                <a:gridCol w="1464342"/>
              </a:tblGrid>
              <a:tr h="606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69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Количество граждан, получивших меры социальной поддержки ОКГ, чел.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69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я объектов приспособленных к нуждам инвалидов,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871219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608"/>
            <a:ext cx="915162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/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</a:t>
            </a:r>
            <a:r>
              <a:rPr lang="ru-RU" sz="2400" b="1" dirty="0">
                <a:solidFill>
                  <a:schemeClr val="accent1"/>
                </a:solidFill>
              </a:rPr>
              <a:t>программа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«Дорожная сеть и транспортное обслуживание Шекснинского муниципального района»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48156"/>
            <a:ext cx="8104984" cy="95208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</a:rPr>
              <a:t>Цель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развитие эффективной транспортной и дорожной инфраструктуры района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714488"/>
            <a:ext cx="9144000" cy="3380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</a:rPr>
              <a:t>строительство, ремонт и капитальный ремонт автомобильных дорог                                             </a:t>
            </a:r>
            <a:r>
              <a:rPr lang="ru-RU" sz="1400" b="1" kern="0" dirty="0" smtClean="0">
                <a:solidFill>
                  <a:schemeClr val="tx1"/>
                </a:solidFill>
              </a:rPr>
              <a:t>28,3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b="1" kern="0" dirty="0" smtClean="0">
                <a:solidFill>
                  <a:schemeClr val="tx1"/>
                </a:solidFill>
              </a:rPr>
              <a:t> </a:t>
            </a:r>
            <a:r>
              <a:rPr lang="ru-RU" sz="1400" kern="0" dirty="0" smtClean="0">
                <a:solidFill>
                  <a:schemeClr val="tx1"/>
                </a:solidFill>
              </a:rPr>
              <a:t>обеспечение подъездов к земельным участкам, предоставляемым ОКГ                                          </a:t>
            </a:r>
            <a:r>
              <a:rPr lang="ru-RU" sz="1400" b="1" kern="0" dirty="0" smtClean="0">
                <a:solidFill>
                  <a:schemeClr val="tx1"/>
                </a:solidFill>
                <a:latin typeface="+mn-lt"/>
              </a:rPr>
              <a:t>2,1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проведение экспертиз смет по ремонту автомобильных дорог                                                          </a:t>
            </a:r>
            <a:r>
              <a:rPr lang="ru-RU" sz="1400" b="1" kern="0" dirty="0" smtClean="0">
                <a:solidFill>
                  <a:schemeClr val="tx1"/>
                </a:solidFill>
              </a:rPr>
              <a:t>2,3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содержание автомобильных дорог местного значения в границах муниципального района          </a:t>
            </a:r>
            <a:r>
              <a:rPr lang="ru-RU" sz="1400" b="1" kern="0" dirty="0" smtClean="0">
                <a:solidFill>
                  <a:schemeClr val="tx1"/>
                </a:solidFill>
              </a:rPr>
              <a:t>9,0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проведение кадастровых работ, межевания земельных участков под дорогами внутри </a:t>
            </a:r>
          </a:p>
          <a:p>
            <a:pPr marL="0" indent="0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     населенных пунктов и между населенными пунктами                                                                       </a:t>
            </a:r>
            <a:r>
              <a:rPr lang="ru-RU" sz="1400" b="1" kern="0" dirty="0" smtClean="0">
                <a:solidFill>
                  <a:schemeClr val="tx1"/>
                </a:solidFill>
              </a:rPr>
              <a:t>0,2</a:t>
            </a:r>
          </a:p>
          <a:p>
            <a:pPr marL="0" indent="179388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организация транспортного обслуживания населения на муниципальных маршрутах </a:t>
            </a:r>
          </a:p>
          <a:p>
            <a:pPr marL="0" indent="179388" fontAlgn="auto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kern="0" dirty="0" smtClean="0">
                <a:solidFill>
                  <a:schemeClr val="tx1"/>
                </a:solidFill>
              </a:rPr>
              <a:t> регулярных перевозок по регулируемым тарифам                                                                             </a:t>
            </a:r>
            <a:r>
              <a:rPr lang="ru-RU" sz="1400" b="1" kern="0" dirty="0" smtClean="0">
                <a:solidFill>
                  <a:schemeClr val="tx1"/>
                </a:solidFill>
              </a:rPr>
              <a:t>4,9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kern="0" dirty="0" smtClean="0">
                <a:solidFill>
                  <a:schemeClr val="tx1"/>
                </a:solidFill>
              </a:rPr>
              <a:t> поддержка </a:t>
            </a:r>
            <a:r>
              <a:rPr lang="ru-RU" sz="1400" kern="0" dirty="0">
                <a:solidFill>
                  <a:schemeClr val="tx1"/>
                </a:solidFill>
              </a:rPr>
              <a:t>транспортных организаций и индивидуальных </a:t>
            </a:r>
            <a:r>
              <a:rPr lang="ru-RU" sz="1400" kern="0" dirty="0" smtClean="0">
                <a:solidFill>
                  <a:schemeClr val="tx1"/>
                </a:solidFill>
              </a:rPr>
              <a:t>предпринимателей</a:t>
            </a:r>
            <a:r>
              <a:rPr lang="ru-RU" sz="1400" b="1" kern="0" dirty="0">
                <a:solidFill>
                  <a:schemeClr val="tx1"/>
                </a:solidFill>
              </a:rPr>
              <a:t> </a:t>
            </a:r>
            <a:r>
              <a:rPr lang="ru-RU" sz="1400" b="1" kern="0" dirty="0" smtClean="0">
                <a:solidFill>
                  <a:schemeClr val="tx1"/>
                </a:solidFill>
              </a:rPr>
              <a:t>                               2,2 </a:t>
            </a: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165,2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32,1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49,0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47,0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357818" y="6002864"/>
            <a:ext cx="3214710" cy="772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47,6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0958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1400" dirty="0" smtClean="0"/>
              <a:t>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6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Соединительная линия уступом 64"/>
          <p:cNvCxnSpPr/>
          <p:nvPr/>
        </p:nvCxnSpPr>
        <p:spPr>
          <a:xfrm rot="10800000" flipV="1">
            <a:off x="3714744" y="4357694"/>
            <a:ext cx="178595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10800000" flipV="1">
            <a:off x="3786182" y="2428868"/>
            <a:ext cx="1714512" cy="9286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>
            <a:off x="3786182" y="5857892"/>
            <a:ext cx="1714512" cy="5000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>
            <a:off x="3786182" y="3643314"/>
            <a:ext cx="1714512" cy="28575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>
            <a:off x="3786182" y="1428736"/>
            <a:ext cx="1714512" cy="5000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Основные задачи бюджетной политики на 2024 – 2026 годы</a:t>
            </a:r>
            <a:endParaRPr lang="ru-RU" sz="2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Загнутый угол 5"/>
          <p:cNvSpPr/>
          <p:nvPr/>
        </p:nvSpPr>
        <p:spPr>
          <a:xfrm flipV="1">
            <a:off x="642910" y="1000108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432125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Обеспечение сбалансированности бюджета района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10715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№1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02" y="714356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D:\Downloads\kisspng-outsourcing-insourcing-business-supply-chain-chief-vector-libra-5a9d496fb0e1b3.905074921520257391724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42122" y="799650"/>
            <a:ext cx="428400" cy="401403"/>
          </a:xfrm>
          <a:prstGeom prst="rect">
            <a:avLst/>
          </a:prstGeom>
          <a:noFill/>
        </p:spPr>
      </p:pic>
      <p:sp>
        <p:nvSpPr>
          <p:cNvPr id="26" name="Загнутый угол 25"/>
          <p:cNvSpPr/>
          <p:nvPr/>
        </p:nvSpPr>
        <p:spPr>
          <a:xfrm flipV="1">
            <a:off x="642910" y="5000636"/>
            <a:ext cx="3429024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5786" y="5500702"/>
            <a:ext cx="322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Указов Президента РФ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85786" y="50720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№5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071802" y="4714884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Загнутый угол 30"/>
          <p:cNvSpPr/>
          <p:nvPr/>
        </p:nvSpPr>
        <p:spPr>
          <a:xfrm flipV="1">
            <a:off x="642910" y="3093894"/>
            <a:ext cx="3429024" cy="1263800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3571876"/>
            <a:ext cx="322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Сохранение социальной направленности бюджета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85786" y="31653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№3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071802" y="2808142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Загнутый угол 35"/>
          <p:cNvSpPr/>
          <p:nvPr/>
        </p:nvSpPr>
        <p:spPr>
          <a:xfrm flipV="1">
            <a:off x="5143504" y="1450820"/>
            <a:ext cx="3429024" cy="1263800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86380" y="192880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Укрепление доходной базы бюджета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286380" y="15222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№2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572396" y="1165068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Загнутый угол 40"/>
          <p:cNvSpPr/>
          <p:nvPr/>
        </p:nvSpPr>
        <p:spPr>
          <a:xfrm flipV="1">
            <a:off x="5143504" y="3143248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3575265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Безусловное исполнение принятых расходных обязательств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286380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№4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572396" y="2857496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Загнутый угол 45"/>
          <p:cNvSpPr/>
          <p:nvPr/>
        </p:nvSpPr>
        <p:spPr>
          <a:xfrm flipV="1">
            <a:off x="5143504" y="5072074"/>
            <a:ext cx="3429024" cy="1500198"/>
          </a:xfrm>
          <a:prstGeom prst="foldedCorner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286380" y="5504091"/>
            <a:ext cx="3221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Эффективное управление муниципальным долгом района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286380" y="51435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№</a:t>
            </a:r>
            <a:r>
              <a:rPr lang="en-US" b="1" dirty="0" smtClean="0">
                <a:solidFill>
                  <a:schemeClr val="bg2"/>
                </a:solidFill>
              </a:rPr>
              <a:t>6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572396" y="4786322"/>
            <a:ext cx="571504" cy="571504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 descr="D:\Downloads\free-icon-hand-455139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43240" y="2871351"/>
            <a:ext cx="437831" cy="437831"/>
          </a:xfrm>
          <a:prstGeom prst="rect">
            <a:avLst/>
          </a:prstGeom>
          <a:noFill/>
        </p:spPr>
      </p:pic>
      <p:pic>
        <p:nvPicPr>
          <p:cNvPr id="1029" name="Picture 5" descr="D:\Downloads\premium-icon-tick-mark-3742938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71544" y="2942790"/>
            <a:ext cx="423976" cy="423976"/>
          </a:xfrm>
          <a:prstGeom prst="rect">
            <a:avLst/>
          </a:prstGeom>
          <a:noFill/>
        </p:spPr>
      </p:pic>
      <p:pic>
        <p:nvPicPr>
          <p:cNvPr id="1031" name="Picture 7" descr="D:\Downloads\premium-icon-management-113410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43834" y="4857736"/>
            <a:ext cx="428628" cy="428628"/>
          </a:xfrm>
          <a:prstGeom prst="rect">
            <a:avLst/>
          </a:prstGeom>
          <a:noFill/>
        </p:spPr>
      </p:pic>
      <p:pic>
        <p:nvPicPr>
          <p:cNvPr id="40" name="Рисунок 39" descr="free-icon-upstairs-3409453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6693" y="1260929"/>
            <a:ext cx="368473" cy="368473"/>
          </a:xfrm>
          <a:prstGeom prst="rect">
            <a:avLst/>
          </a:prstGeom>
        </p:spPr>
      </p:pic>
      <p:pic>
        <p:nvPicPr>
          <p:cNvPr id="45" name="Рисунок 44" descr="free-icon-salary-1589110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70536" y="4786322"/>
            <a:ext cx="370838" cy="37083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784976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Муниципальная программа 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«Дорожная сеть и транспортное обслуживание Шекснинского муниципального района»</a:t>
            </a:r>
            <a:endParaRPr lang="ru-RU" sz="18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637444273"/>
              </p:ext>
            </p:extLst>
          </p:nvPr>
        </p:nvGraphicFramePr>
        <p:xfrm>
          <a:off x="683568" y="2714619"/>
          <a:ext cx="7848873" cy="35985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74118"/>
                <a:gridCol w="1391585"/>
                <a:gridCol w="1391585"/>
                <a:gridCol w="1391585"/>
              </a:tblGrid>
              <a:tr h="55574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214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протяженности автодорог общего пользования местного значения,               не отвечающих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нормативным требованиям, в общей протяженности автодорог общего пользования местного значения,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214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района, в общей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численности населения района, %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871219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51620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</a:t>
            </a:r>
            <a:br>
              <a:rPr lang="ru-RU" sz="22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«Развитие агропромышленного </a:t>
            </a:r>
            <a:r>
              <a:rPr lang="ru-RU" sz="2200" b="1" dirty="0">
                <a:solidFill>
                  <a:schemeClr val="accent1"/>
                </a:solidFill>
                <a:latin typeface="+mn-lt"/>
              </a:rPr>
              <a:t>комплекса </a:t>
            </a: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71042" y="1000127"/>
            <a:ext cx="7848872" cy="100011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развитие на территории района эффективного, устойчиво функционирующего агропромышленного производства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4993047" y="2539777"/>
            <a:ext cx="3734442" cy="685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Проведение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мероприятий в </a:t>
            </a: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сфере сельского хозяйства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955781" y="3166106"/>
            <a:ext cx="3736141" cy="69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Организация и проведение районных соревнований, конкурсов в сфере сельского хозяйства, с/</a:t>
            </a:r>
            <a:r>
              <a:rPr lang="ru-RU" sz="1400" kern="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х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ярмарки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947506" y="4007344"/>
            <a:ext cx="4016982" cy="85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dirty="0" smtClean="0"/>
              <a:t>Обеспечение </a:t>
            </a:r>
            <a:r>
              <a:rPr lang="ru-RU" sz="1400" dirty="0"/>
              <a:t>жильем семей, проживающих и работающих в сельской местности</a:t>
            </a:r>
            <a:endParaRPr lang="ru-RU" sz="1400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Google Shape;399;p38"/>
          <p:cNvSpPr/>
          <p:nvPr/>
        </p:nvSpPr>
        <p:spPr>
          <a:xfrm>
            <a:off x="3566889" y="2648882"/>
            <a:ext cx="1000125" cy="580646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5" name="Google Shape;399;p38"/>
          <p:cNvSpPr/>
          <p:nvPr/>
        </p:nvSpPr>
        <p:spPr>
          <a:xfrm>
            <a:off x="3538148" y="3367732"/>
            <a:ext cx="1033852" cy="591906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6" name="Google Shape;399;p38"/>
          <p:cNvSpPr/>
          <p:nvPr/>
        </p:nvSpPr>
        <p:spPr>
          <a:xfrm>
            <a:off x="3538148" y="4097002"/>
            <a:ext cx="1033852" cy="604281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19015" y="2649929"/>
            <a:ext cx="884111" cy="5814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0,1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00566" y="3365637"/>
            <a:ext cx="861810" cy="59190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4,2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94040" y="4093460"/>
            <a:ext cx="839164" cy="605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11,0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Google Shape;399;p38"/>
          <p:cNvSpPr/>
          <p:nvPr/>
        </p:nvSpPr>
        <p:spPr>
          <a:xfrm>
            <a:off x="2659794" y="2640502"/>
            <a:ext cx="1108994" cy="590859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4" name="Google Shape;399;p38"/>
          <p:cNvSpPr/>
          <p:nvPr/>
        </p:nvSpPr>
        <p:spPr>
          <a:xfrm>
            <a:off x="2659794" y="3367344"/>
            <a:ext cx="1108994" cy="591906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5" name="Google Shape;399;p38"/>
          <p:cNvSpPr/>
          <p:nvPr/>
        </p:nvSpPr>
        <p:spPr>
          <a:xfrm>
            <a:off x="2659794" y="4097002"/>
            <a:ext cx="1108994" cy="604281"/>
          </a:xfrm>
          <a:prstGeom prst="homePlate">
            <a:avLst>
              <a:gd name="adj" fmla="val 32030"/>
            </a:avLst>
          </a:prstGeom>
          <a:solidFill>
            <a:schemeClr val="bg1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26" name="Текст 6"/>
          <p:cNvSpPr txBox="1">
            <a:spLocks/>
          </p:cNvSpPr>
          <p:nvPr/>
        </p:nvSpPr>
        <p:spPr>
          <a:xfrm>
            <a:off x="657348" y="3122378"/>
            <a:ext cx="2696535" cy="894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Обеспечение деятельности Управления сельского </a:t>
            </a:r>
            <a:r>
              <a:rPr lang="ru-RU" sz="1400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хозяйства и </a:t>
            </a:r>
            <a:r>
              <a:rPr lang="ru-RU" sz="1400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продовольствия района</a:t>
            </a:r>
          </a:p>
        </p:txBody>
      </p:sp>
      <p:sp>
        <p:nvSpPr>
          <p:cNvPr id="30" name="Текст 7"/>
          <p:cNvSpPr txBox="1">
            <a:spLocks/>
          </p:cNvSpPr>
          <p:nvPr/>
        </p:nvSpPr>
        <p:spPr>
          <a:xfrm>
            <a:off x="657348" y="4022500"/>
            <a:ext cx="2657091" cy="833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 fontAlgn="auto">
              <a:lnSpc>
                <a:spcPct val="100000"/>
              </a:lnSpc>
              <a:buNone/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+mn-lt"/>
              </a:rPr>
              <a:t>Комплексное развитие сельских территорий</a:t>
            </a:r>
            <a:endParaRPr lang="ru-RU" sz="14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Текст 7"/>
          <p:cNvSpPr txBox="1">
            <a:spLocks/>
          </p:cNvSpPr>
          <p:nvPr/>
        </p:nvSpPr>
        <p:spPr>
          <a:xfrm>
            <a:off x="657348" y="2432858"/>
            <a:ext cx="2687413" cy="58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marR="0" lvl="1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marR="0" lvl="2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marR="0" lvl="3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□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marR="0" lvl="4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marR="0" lvl="5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marR="0" lvl="6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●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marR="0" lvl="7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○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marR="0" lvl="8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erif"/>
              <a:buChar char="■"/>
              <a:defRPr sz="1800" b="0" i="0" u="none" strike="noStrike" cap="none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114300" indent="0">
              <a:lnSpc>
                <a:spcPct val="100000"/>
              </a:lnSpc>
              <a:buNone/>
              <a:defRPr/>
            </a:pPr>
            <a:r>
              <a:rPr lang="ru-RU" sz="1400" dirty="0">
                <a:solidFill>
                  <a:schemeClr val="tx1"/>
                </a:solidFill>
              </a:rPr>
              <a:t>Содействие в развитии сельскохозяйственного производства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idx="1"/>
          </p:nvPr>
        </p:nvSpPr>
        <p:spPr>
          <a:xfrm>
            <a:off x="771042" y="1928802"/>
            <a:ext cx="8193446" cy="50162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buNone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2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17,9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10,2 млн.руб.</a:t>
            </a:r>
            <a:endParaRPr lang="en-US" sz="1600" i="1" kern="0" dirty="0"/>
          </a:p>
        </p:txBody>
      </p:sp>
      <p:sp>
        <p:nvSpPr>
          <p:cNvPr id="44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5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15,3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9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50" name="Блок-схема: узел 49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Google Shape;228;p27"/>
          <p:cNvSpPr txBox="1">
            <a:spLocks/>
          </p:cNvSpPr>
          <p:nvPr/>
        </p:nvSpPr>
        <p:spPr>
          <a:xfrm>
            <a:off x="5357818" y="6156752"/>
            <a:ext cx="3214710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4,3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oogle Shape;199;p24"/>
          <p:cNvGraphicFramePr/>
          <p:nvPr>
            <p:extLst>
              <p:ext uri="{D42A27DB-BD31-4B8C-83A1-F6EECF244321}">
                <p14:modId xmlns:p14="http://schemas.microsoft.com/office/powerpoint/2010/main" val="626901700"/>
              </p:ext>
            </p:extLst>
          </p:nvPr>
        </p:nvGraphicFramePr>
        <p:xfrm>
          <a:off x="683568" y="3068960"/>
          <a:ext cx="7848873" cy="26955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40845"/>
                <a:gridCol w="1416338"/>
                <a:gridCol w="1416338"/>
                <a:gridCol w="1475352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Объем производства продукции сельского хозяйства во всех категориях хозяйств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в сопоставимых ценах, тыс.руб.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Сохранение размера посевных площадей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 под зерновыми и кормовыми сельскохозяйственными культурами, га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+mn-lt"/>
                          <a:cs typeface="Times New Roman" pitchFamily="18" charset="0"/>
                        </a:rPr>
                        <a:t>Производство молока во всех категориях хозяйств, тонны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1403648" y="17008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9" name="Google Shape;267;p29"/>
          <p:cNvSpPr/>
          <p:nvPr/>
        </p:nvSpPr>
        <p:spPr>
          <a:xfrm>
            <a:off x="636627" y="185915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882;p46"/>
          <p:cNvSpPr/>
          <p:nvPr/>
        </p:nvSpPr>
        <p:spPr>
          <a:xfrm>
            <a:off x="707998" y="1899442"/>
            <a:ext cx="428628" cy="42865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        </a:t>
            </a:r>
            <a:endParaRPr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51620" cy="1000108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Муниципальная программа «Развитие агропромышленного </a:t>
            </a:r>
            <a:r>
              <a:rPr lang="ru-RU" sz="2200" b="1" dirty="0">
                <a:solidFill>
                  <a:schemeClr val="accent1"/>
                </a:solidFill>
                <a:latin typeface="+mn-lt"/>
              </a:rPr>
              <a:t>комплекса </a:t>
            </a:r>
            <a:r>
              <a:rPr lang="ru-RU" sz="2200" b="1" dirty="0" smtClean="0">
                <a:solidFill>
                  <a:schemeClr val="accent1"/>
                </a:solidFill>
                <a:latin typeface="+mn-lt"/>
              </a:rPr>
              <a:t>Шекснинского муниципального района»</a:t>
            </a:r>
            <a:endParaRPr lang="ru-RU" sz="22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04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программа «Охрана окружающей среды </a:t>
            </a:r>
            <a:r>
              <a:rPr lang="ru-RU" sz="2000" b="1" dirty="0" smtClean="0">
                <a:solidFill>
                  <a:schemeClr val="accent1"/>
                </a:solidFill>
              </a:rPr>
              <a:t/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и рациональное </a:t>
            </a:r>
            <a:r>
              <a:rPr lang="ru-RU" sz="2000" b="1" dirty="0">
                <a:solidFill>
                  <a:schemeClr val="accent1"/>
                </a:solidFill>
              </a:rPr>
              <a:t>использование природных </a:t>
            </a:r>
            <a:r>
              <a:rPr lang="ru-RU" sz="2000" b="1" dirty="0" smtClean="0">
                <a:solidFill>
                  <a:schemeClr val="accent1"/>
                </a:solidFill>
              </a:rPr>
              <a:t>ресурсов»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15370" cy="87663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обеспечение экологической безопасности на территории района, сохранение стабильности состояния природной среды для улучшения качества </a:t>
            </a:r>
            <a:r>
              <a:rPr lang="ru-RU" sz="1400" dirty="0" smtClean="0">
                <a:solidFill>
                  <a:schemeClr val="tx1"/>
                </a:solidFill>
              </a:rPr>
              <a:t>жизни и </a:t>
            </a:r>
            <a:r>
              <a:rPr lang="ru-RU" sz="1400" dirty="0">
                <a:solidFill>
                  <a:schemeClr val="tx1"/>
                </a:solidFill>
              </a:rPr>
              <a:t>здоровья населения 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428596" y="1785926"/>
            <a:ext cx="8588982" cy="371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214313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организация и проведение мероприятий по экологическому информированию  </a:t>
            </a:r>
          </a:p>
          <a:p>
            <a:pPr marL="0" indent="214313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и образованию населения района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проведение мероприятий по предупреждению и ликвидации болезней животных,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защите населения  от болезней, общих для человека и животных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исполнения администрацией района возложенных полномочий                          </a:t>
            </a:r>
            <a:r>
              <a:rPr lang="ru-RU" sz="1400" b="1" dirty="0" smtClean="0"/>
              <a:t>2,8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строительство централизованной системы </a:t>
            </a:r>
            <a:r>
              <a:rPr lang="ru-RU" sz="1400" dirty="0"/>
              <a:t>водоотведения </a:t>
            </a:r>
            <a:r>
              <a:rPr lang="ru-RU" sz="1400" dirty="0" smtClean="0"/>
              <a:t>«</a:t>
            </a:r>
            <a:r>
              <a:rPr lang="ru-RU" sz="1400" dirty="0"/>
              <a:t>Очистные сооружения канализации хозяйственно-бытовых стоков производительностью 8000 </a:t>
            </a:r>
            <a:r>
              <a:rPr lang="ru-RU" sz="1400" dirty="0" err="1"/>
              <a:t>куб.м</a:t>
            </a:r>
            <a:r>
              <a:rPr lang="ru-RU" sz="1400" dirty="0"/>
              <a:t>/сутки </a:t>
            </a:r>
            <a:r>
              <a:rPr lang="ru-RU" sz="1400" dirty="0" err="1"/>
              <a:t>п.Шексна</a:t>
            </a:r>
            <a:r>
              <a:rPr lang="ru-RU" sz="1400" dirty="0" smtClean="0"/>
              <a:t>»                     </a:t>
            </a:r>
            <a:r>
              <a:rPr lang="ru-RU" sz="1400" b="1" dirty="0" smtClean="0">
                <a:latin typeface="+mn-lt"/>
              </a:rPr>
              <a:t>569,5</a:t>
            </a:r>
            <a:r>
              <a:rPr lang="ru-RU" sz="1400" dirty="0" smtClean="0"/>
              <a:t>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194,0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714612" y="5286388"/>
            <a:ext cx="5857916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547,5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572,3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072066" y="539132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502,9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94230"/>
            <a:ext cx="3429024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503,0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00992" y="192880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804752973"/>
              </p:ext>
            </p:extLst>
          </p:nvPr>
        </p:nvGraphicFramePr>
        <p:xfrm>
          <a:off x="683568" y="2594183"/>
          <a:ext cx="7848870" cy="390665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02746"/>
                <a:gridCol w="1248708"/>
                <a:gridCol w="1248708"/>
                <a:gridCol w="1248708"/>
              </a:tblGrid>
              <a:tr h="53765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загрязненных сточных вод в общем объеме отводимых в водных объекты сточных вод, подлежащих очистке 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экологической безопасности утилизации отходов в общем объеме образовавшихся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отходов, %</a:t>
                      </a: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5008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надзорных мероприятий в рамках осуществления государственного экологического контроля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надзора), шт.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13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площади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территории района, занятой особо охраняемыми природными территориями, в общей площади территории района,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65144"/>
            <a:ext cx="914400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программа «Охрана окружающей среды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и рациональное использование природных ресурсов»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«Обеспечение населения Шекснинского муниципального района доступным жильем и создание благоприятных условий проживания»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909290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обеспечение эффективного использования муниципального жилищного фонда, соответствия жилых помещений установленным санитарно-гигиеническим требованиям, техническим правилам и нормам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2000240"/>
            <a:ext cx="9017578" cy="3512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жильем молодых семей                                                                                                       </a:t>
            </a:r>
            <a:r>
              <a:rPr lang="ru-RU" sz="1400" b="1" dirty="0" smtClean="0"/>
              <a:t>2,5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устойчивого сокращения непригодного для проживания жилищного фонда              </a:t>
            </a:r>
            <a:r>
              <a:rPr lang="ru-RU" sz="1400" b="1" dirty="0"/>
              <a:t> </a:t>
            </a:r>
            <a:r>
              <a:rPr lang="ru-RU" sz="1400" b="1" dirty="0" smtClean="0"/>
              <a:t> 47,2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жильем отдельных категорий граждан (ФЗ «О </a:t>
            </a:r>
            <a:r>
              <a:rPr lang="ru-RU" sz="1400" dirty="0" err="1" smtClean="0"/>
              <a:t>соц.защите</a:t>
            </a:r>
            <a:r>
              <a:rPr lang="ru-RU" sz="1400" dirty="0" smtClean="0"/>
              <a:t> инвалидов в РФ»)             </a:t>
            </a:r>
            <a:r>
              <a:rPr lang="ru-RU" sz="1400" b="1" dirty="0" smtClean="0"/>
              <a:t> 1,4</a:t>
            </a:r>
            <a:endParaRPr lang="ru-RU" sz="1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осуществление полномочий собственника муниципального жилищного фонда в части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 внесения взносов в Фонд капитального ремонта                                                                                 </a:t>
            </a:r>
            <a:r>
              <a:rPr lang="ru-RU" sz="1400" b="1" dirty="0" smtClean="0"/>
              <a:t>0,8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ремонт муниципального жилищного фонда                                                                                            </a:t>
            </a:r>
            <a:r>
              <a:rPr lang="ru-RU" sz="1400" b="1" dirty="0" smtClean="0"/>
              <a:t>1,5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130,7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643174" y="5286388"/>
            <a:ext cx="5929354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федеральные, областные средства 50,2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53,4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391320"/>
            <a:ext cx="328614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8,0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78840"/>
            <a:ext cx="3429024" cy="696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5,7 </a:t>
            </a:r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24" y="2214554"/>
            <a:ext cx="114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2304380717"/>
              </p:ext>
            </p:extLst>
          </p:nvPr>
        </p:nvGraphicFramePr>
        <p:xfrm>
          <a:off x="683568" y="2428868"/>
          <a:ext cx="7848870" cy="39757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820080"/>
                <a:gridCol w="1248708"/>
                <a:gridCol w="1248708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населения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(%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жилых помещений муниципального жилищного фонда, отремонтированных за счет средств бюджета района за соответствующий период, в общем числе жилых помещений муниципального жилого фонда 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временно незаселенных</a:t>
                      </a:r>
                      <a:r>
                        <a:rPr kumimoji="0" lang="ru-RU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жилых помещений муниципального жилищного фонда, отремонтированных за соответствующий период,         в общем числе жилых помещений муниципального жилищного фонда 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3831"/>
            <a:ext cx="9144000" cy="92237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«Обеспечение населения Шекснинского муниципального района доступным жильем и создание благоприятных условий проживания»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6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«Развитие топливно-энергетического комплекса и коммунальной инфраструктуры на территории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развитие топливно-энергетического комплекса коммунальной инфраструктуры и повышение эффективности использования ресурсов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2285992"/>
            <a:ext cx="9144000" cy="40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подготовка объектов теплоэнергетики в осенне-зимний период                                                          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7,6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строительство</a:t>
            </a:r>
            <a:r>
              <a:rPr lang="ru-RU" sz="1400" dirty="0"/>
              <a:t>, реконструкция, модернизация и капитальный ремонт систем </a:t>
            </a:r>
            <a:r>
              <a:rPr lang="ru-RU" sz="1400" dirty="0" smtClean="0"/>
              <a:t>водоснабжения           </a:t>
            </a:r>
            <a:r>
              <a:rPr lang="ru-RU" sz="1400" b="1" dirty="0" smtClean="0"/>
              <a:t>37,0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производственный </a:t>
            </a:r>
            <a:r>
              <a:rPr lang="ru-RU" sz="1400" dirty="0"/>
              <a:t>контроль качества воды из источников нецентрализованного </a:t>
            </a:r>
            <a:r>
              <a:rPr lang="ru-RU" sz="1400" dirty="0" smtClean="0"/>
              <a:t>водоснабжения</a:t>
            </a:r>
            <a:r>
              <a:rPr lang="ru-RU" sz="1400" b="1" dirty="0" smtClean="0"/>
              <a:t>     0,1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строительство, реконструкция, модернизация и капитальный </a:t>
            </a:r>
            <a:r>
              <a:rPr lang="ru-RU" sz="1400" dirty="0"/>
              <a:t>р</a:t>
            </a:r>
            <a:r>
              <a:rPr lang="ru-RU" sz="1400" dirty="0" smtClean="0"/>
              <a:t>емонт систем теплоснабжения          </a:t>
            </a:r>
            <a:r>
              <a:rPr lang="ru-RU" sz="1400" b="1" dirty="0" smtClean="0"/>
              <a:t>97,0</a:t>
            </a:r>
            <a:r>
              <a:rPr lang="ru-RU" sz="1400" dirty="0" smtClean="0"/>
              <a:t> </a:t>
            </a:r>
            <a:endParaRPr lang="ru-RU" sz="1400" b="1" dirty="0" smtClean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103,7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277757" y="5286388"/>
            <a:ext cx="6294771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/>
              <a:t>в</a:t>
            </a:r>
            <a:r>
              <a:rPr lang="ru-RU" sz="1600" i="1" kern="0" dirty="0" smtClean="0"/>
              <a:t> </a:t>
            </a:r>
            <a:r>
              <a:rPr lang="ru-RU" sz="1600" i="1" kern="0" dirty="0" err="1" smtClean="0"/>
              <a:t>т.ч</a:t>
            </a:r>
            <a:r>
              <a:rPr lang="ru-RU" sz="1600" i="1" kern="0" dirty="0" smtClean="0"/>
              <a:t> федеральные и областные средства 134,3 </a:t>
            </a:r>
            <a:r>
              <a:rPr lang="ru-RU" sz="1600" i="1" kern="0" dirty="0" err="1" smtClean="0"/>
              <a:t>млн.руб</a:t>
            </a:r>
            <a:r>
              <a:rPr lang="ru-RU" sz="1600" i="1" kern="0" dirty="0" smtClean="0"/>
              <a:t>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141,7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57826"/>
            <a:ext cx="3643338" cy="87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0,6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094230"/>
            <a:ext cx="3429024" cy="68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0,6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72462" y="2500306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501528205"/>
              </p:ext>
            </p:extLst>
          </p:nvPr>
        </p:nvGraphicFramePr>
        <p:xfrm>
          <a:off x="683568" y="2428868"/>
          <a:ext cx="7848870" cy="24288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1105832"/>
                <a:gridCol w="1105832"/>
                <a:gridCol w="1105832"/>
              </a:tblGrid>
              <a:tr h="5970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432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потерь тепловой энергии при ее передаче       в общем объеме переданной тепловой энергии,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432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коммунальных</a:t>
                      </a:r>
                      <a:r>
                        <a:rPr kumimoji="0" lang="ru-RU" sz="140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сетей с применением новых энергосберегающих технологий, %</a:t>
                      </a: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Уровень газификации потребителей района природным газом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18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«Развитие топливно-энергетического комплекса и коммунальной инфраструктуры на территории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6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«МП«Обеспечение профилактики правонарушений, безопасности населения и территории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обеспечение безопасности  населения  и территории района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556792"/>
            <a:ext cx="9144000" cy="40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</a:t>
            </a:r>
            <a:r>
              <a:rPr lang="ru-RU" sz="1400" dirty="0" smtClean="0"/>
              <a:t>предупреждение экстремизма и терроризма,                                                         </a:t>
            </a:r>
            <a:endParaRPr lang="ru-RU" sz="1400" b="1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беспризорности, безнадзорности, профилактика правонарушений несовершеннолетних                 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1,0</a:t>
            </a:r>
            <a:endParaRPr lang="ru-RU" sz="1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мероприятия по антитеррористической защищенности бюджетных организаций                                 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5,4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       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мероприятия по безопасности дорожного движения, в т.ч. по обеспечению безопасности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жизни и здоровья детей в дошкольных образовательных организациях                                               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0,1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подготовка специалистов в области безопасности жизнедеятельности                                                 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0,1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обеспечению безопасности населения на улицах и общественных местах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</a:t>
            </a:r>
            <a:r>
              <a:rPr lang="ru-RU" sz="1400" b="1" dirty="0" smtClean="0">
                <a:solidFill>
                  <a:srgbClr val="000046"/>
                </a:solidFill>
              </a:rPr>
              <a:t>0,1</a:t>
            </a:r>
            <a:endParaRPr lang="ru-RU" sz="1400" b="1" dirty="0" smtClean="0">
              <a:solidFill>
                <a:srgbClr val="000046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деятельности управления по мобилизационной подготовке, делам ГО, ЧС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и безопасности администрации района                                                                                                   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5,5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ru-RU" sz="14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15,2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5,4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12,2 </a:t>
            </a:r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6156752"/>
            <a:ext cx="3429024" cy="61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,8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0992" y="1857364"/>
            <a:ext cx="1357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Основные подходы к формированию бюджета района </a:t>
            </a:r>
            <a:endParaRPr lang="ru-RU" sz="2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63" y="714356"/>
            <a:ext cx="5143536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84138" algn="ctr">
              <a:lnSpc>
                <a:spcPct val="110000"/>
              </a:lnSpc>
              <a:spcBef>
                <a:spcPts val="0"/>
              </a:spcBef>
            </a:pPr>
            <a:r>
              <a:rPr lang="ru-RU" sz="13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Сохранение социальной направленности бюджета</a:t>
            </a:r>
            <a:r>
              <a:rPr lang="en-US" sz="13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 счет концентрации расходов на приоритетные направления </a:t>
            </a:r>
            <a:endParaRPr lang="ru-RU" sz="1300" b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9" name="Содержимое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7817221"/>
              </p:ext>
            </p:extLst>
          </p:nvPr>
        </p:nvGraphicFramePr>
        <p:xfrm>
          <a:off x="-108520" y="1785938"/>
          <a:ext cx="5430619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464975" y="717630"/>
            <a:ext cx="3357586" cy="7870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179388" algn="ctr">
              <a:lnSpc>
                <a:spcPct val="10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Программно-целевой принцип планирования бюджета района </a:t>
            </a:r>
            <a:endParaRPr lang="ru-RU" sz="1400" b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786050" y="1500174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929454" y="1514029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79512" y="3786190"/>
            <a:ext cx="5142587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реализации Указов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Президента РФ, тыс.руб.</a:t>
            </a:r>
            <a:endParaRPr kumimoji="0" lang="ru-RU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5464975" y="3784922"/>
            <a:ext cx="3357586" cy="5671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субсидий  из областного бюджета в полном объеме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5464975" y="4572008"/>
            <a:ext cx="3357586" cy="6429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5720" tIns="0" rIns="4572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Обеспечение публичности процесса управления финансами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29454" y="5214949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786050" y="4357694"/>
            <a:ext cx="428628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572132" y="5429263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 Информационный ресурс</a:t>
            </a:r>
            <a:r>
              <a:rPr lang="en-US" sz="1200" dirty="0" smtClean="0">
                <a:latin typeface="+mn-lt"/>
                <a:cs typeface="Times New Roman" pitchFamily="18" charset="0"/>
              </a:rPr>
              <a:t> </a:t>
            </a:r>
            <a:r>
              <a:rPr lang="ru-RU" sz="1200" dirty="0" smtClean="0">
                <a:latin typeface="+mn-lt"/>
                <a:cs typeface="Times New Roman" pitchFamily="18" charset="0"/>
              </a:rPr>
              <a:t> </a:t>
            </a:r>
            <a:r>
              <a:rPr lang="en-US" sz="1200" dirty="0" smtClean="0">
                <a:latin typeface="+mn-lt"/>
                <a:cs typeface="Times New Roman" pitchFamily="18" charset="0"/>
              </a:rPr>
              <a:t> </a:t>
            </a:r>
            <a:endParaRPr lang="ru-RU" sz="1200" dirty="0" smtClean="0">
              <a:latin typeface="+mn-lt"/>
              <a:cs typeface="Times New Roman" pitchFamily="18" charset="0"/>
            </a:endParaRPr>
          </a:p>
          <a:p>
            <a:pPr marL="285750" indent="-285750">
              <a:spcAft>
                <a:spcPts val="0"/>
              </a:spcAft>
            </a:pPr>
            <a:r>
              <a:rPr lang="ru-RU" sz="1200" dirty="0" smtClean="0">
                <a:latin typeface="+mn-lt"/>
                <a:cs typeface="Times New Roman" pitchFamily="18" charset="0"/>
              </a:rPr>
              <a:t>«Открытый бюджет» «Бюджет для граждан»</a:t>
            </a:r>
            <a:endParaRPr lang="ru-RU" sz="1100" dirty="0" smtClean="0"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 Размещение информации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о бюджетном процессе на ЕПБС РФ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latin typeface="+mn-lt"/>
                <a:cs typeface="Times New Roman" pitchFamily="18" charset="0"/>
              </a:rPr>
              <a:t>Официальная группа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Финансового управления района </a:t>
            </a:r>
          </a:p>
          <a:p>
            <a:pPr marL="285750" indent="-285750"/>
            <a:r>
              <a:rPr lang="ru-RU" sz="1200" dirty="0" smtClean="0">
                <a:latin typeface="+mn-lt"/>
                <a:cs typeface="Times New Roman" pitchFamily="18" charset="0"/>
              </a:rPr>
              <a:t>в социальной сети «</a:t>
            </a:r>
            <a:r>
              <a:rPr lang="ru-RU" sz="1200" dirty="0" err="1" smtClean="0">
                <a:latin typeface="+mn-lt"/>
                <a:cs typeface="Times New Roman" pitchFamily="18" charset="0"/>
              </a:rPr>
              <a:t>Вконтакте</a:t>
            </a:r>
            <a:r>
              <a:rPr lang="ru-RU" sz="1200" dirty="0" smtClean="0">
                <a:latin typeface="+mn-lt"/>
                <a:cs typeface="Times New Roman" pitchFamily="18" charset="0"/>
              </a:rPr>
              <a:t>»</a:t>
            </a:r>
          </a:p>
          <a:p>
            <a:pPr algn="ctr"/>
            <a:endParaRPr lang="ru-RU" sz="1200" dirty="0">
              <a:latin typeface="+mn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1785926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362409797"/>
              </p:ext>
            </p:extLst>
          </p:nvPr>
        </p:nvGraphicFramePr>
        <p:xfrm>
          <a:off x="-357222" y="4577981"/>
          <a:ext cx="7358114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Дуга 4"/>
          <p:cNvSpPr/>
          <p:nvPr/>
        </p:nvSpPr>
        <p:spPr>
          <a:xfrm flipH="1">
            <a:off x="513682" y="1964912"/>
            <a:ext cx="1629654" cy="1650692"/>
          </a:xfrm>
          <a:prstGeom prst="arc">
            <a:avLst>
              <a:gd name="adj1" fmla="val 16037644"/>
              <a:gd name="adj2" fmla="val 2613067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513682" y="1965326"/>
            <a:ext cx="1629654" cy="1650692"/>
          </a:xfrm>
          <a:prstGeom prst="arc">
            <a:avLst>
              <a:gd name="adj1" fmla="val 16200000"/>
              <a:gd name="adj2" fmla="val 8198151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3684527854"/>
              </p:ext>
            </p:extLst>
          </p:nvPr>
        </p:nvGraphicFramePr>
        <p:xfrm>
          <a:off x="5214942" y="2071678"/>
          <a:ext cx="4643470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981663542"/>
              </p:ext>
            </p:extLst>
          </p:nvPr>
        </p:nvGraphicFramePr>
        <p:xfrm>
          <a:off x="683568" y="2428868"/>
          <a:ext cx="7848870" cy="32861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1105832"/>
                <a:gridCol w="1105832"/>
                <a:gridCol w="1105832"/>
              </a:tblGrid>
              <a:tr h="6248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655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Уровень преступности (количество зарегистрированных преступлений) на территории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района, ед.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6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несовершеннолетних,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совершивших преступления, в возрасте от 14 до 18 лет 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Снижение числа потребителей психоактивных веществ в районе к предыдущему году,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Тяжесть последствий дорожно-транспортных происшествий,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18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«МП«Обеспечение профилактики правонарушений, безопасности населения и территории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8042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«Формирование современной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городской среды Шекснинского муниципального района»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 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повышение уровня благоустройства района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2214554"/>
            <a:ext cx="9144000" cy="278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Bef>
                <a:spcPts val="0"/>
              </a:spcBef>
              <a:buNone/>
            </a:pPr>
            <a:r>
              <a:rPr lang="ru-RU" sz="1600" b="1" kern="0" dirty="0" smtClean="0">
                <a:solidFill>
                  <a:schemeClr val="tx1"/>
                </a:solidFill>
              </a:rPr>
              <a:t>     Основные </a:t>
            </a:r>
            <a:r>
              <a:rPr lang="ru-RU" sz="1600" b="1" kern="0" dirty="0">
                <a:solidFill>
                  <a:schemeClr val="tx1"/>
                </a:solidFill>
              </a:rPr>
              <a:t>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 fontAlgn="auto">
              <a:spcBef>
                <a:spcPts val="0"/>
              </a:spcBef>
              <a:buNone/>
            </a:pPr>
            <a:r>
              <a:rPr lang="ru-RU" sz="1600" b="1" kern="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</a:t>
            </a:r>
            <a:r>
              <a:rPr lang="ru-RU" sz="1600" kern="0" dirty="0" smtClean="0">
                <a:solidFill>
                  <a:schemeClr val="tx1"/>
                </a:solidFill>
              </a:rPr>
              <a:t>млн.руб.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/>
              <a:t> благоустройство дворовых территорий в п.Шексна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600" dirty="0" smtClean="0"/>
              <a:t>     (ул. Детская 24а, Первомайская 12)                                                                                 </a:t>
            </a:r>
            <a:r>
              <a:rPr lang="ru-RU" sz="1600" b="1" dirty="0" smtClean="0"/>
              <a:t>4,8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/>
              <a:t> благоустройство общественной территории (п. Шексна, </a:t>
            </a:r>
            <a:r>
              <a:rPr lang="ru-RU" sz="1600" dirty="0" err="1" smtClean="0"/>
              <a:t>междворовая</a:t>
            </a:r>
            <a:r>
              <a:rPr lang="ru-RU" sz="1600" dirty="0" smtClean="0"/>
              <a:t> территория                                         	ул. Юбилейная 1-3)                                                                                                 </a:t>
            </a:r>
            <a:r>
              <a:rPr lang="ru-RU" sz="1600" b="1" dirty="0" smtClean="0"/>
              <a:t>1,4</a:t>
            </a:r>
          </a:p>
          <a:p>
            <a:pPr marL="0" lvl="0" indent="0">
              <a:spcBef>
                <a:spcPts val="0"/>
              </a:spcBef>
              <a:spcAft>
                <a:spcPct val="0"/>
              </a:spcAft>
              <a:buClr>
                <a:srgbClr val="2185C5"/>
              </a:buClr>
              <a:buSzTx/>
              <a:buFont typeface="Wingdings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dirty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благоустройство дворовых </a:t>
            </a:r>
            <a:r>
              <a:rPr lang="ru-RU" sz="16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территорий многоквартирных домов </a:t>
            </a:r>
            <a:r>
              <a:rPr lang="ru-RU" sz="1600" dirty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в п</a:t>
            </a:r>
            <a:r>
              <a:rPr lang="ru-RU" sz="16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. Шексна </a:t>
            </a:r>
            <a:endParaRPr lang="ru-RU" sz="1600" dirty="0">
              <a:solidFill>
                <a:srgbClr val="677480"/>
              </a:solidFill>
              <a:latin typeface="Arial" charset="0"/>
              <a:ea typeface="+mn-ea"/>
              <a:cs typeface="Arial" charset="0"/>
            </a:endParaRPr>
          </a:p>
          <a:p>
            <a:pPr marL="0" lvl="0" indent="0">
              <a:spcBef>
                <a:spcPts val="0"/>
              </a:spcBef>
              <a:spcAft>
                <a:spcPct val="0"/>
              </a:spcAft>
              <a:buClr>
                <a:srgbClr val="2185C5"/>
              </a:buClr>
              <a:buSzTx/>
              <a:buNone/>
            </a:pPr>
            <a:r>
              <a:rPr lang="ru-RU" sz="1600" dirty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     (ул. </a:t>
            </a:r>
            <a:r>
              <a:rPr lang="ru-RU" sz="16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Юбилейная 3, ул. </a:t>
            </a:r>
            <a:r>
              <a:rPr lang="ru-RU" sz="1600" dirty="0" err="1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Починковская</a:t>
            </a:r>
            <a:r>
              <a:rPr lang="ru-RU" sz="1600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 11)                                                                          </a:t>
            </a:r>
            <a:r>
              <a:rPr lang="ru-RU" sz="1600" b="1" dirty="0" smtClean="0">
                <a:solidFill>
                  <a:srgbClr val="677480"/>
                </a:solidFill>
                <a:latin typeface="Arial" charset="0"/>
                <a:ea typeface="+mn-ea"/>
                <a:cs typeface="Arial" charset="0"/>
              </a:rPr>
              <a:t>9,0</a:t>
            </a:r>
            <a:endParaRPr lang="ru-RU" sz="1600" b="1" dirty="0">
              <a:solidFill>
                <a:srgbClr val="677480"/>
              </a:solidFill>
              <a:latin typeface="Arial" charset="0"/>
              <a:ea typeface="+mn-ea"/>
              <a:cs typeface="Arial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600" b="1" dirty="0" smtClean="0"/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ru-RU" sz="1600" dirty="0" smtClean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23,8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  в т.ч. федеральные, областные средства 12,5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15,2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2,7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2,8 </a:t>
            </a:r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238013460"/>
              </p:ext>
            </p:extLst>
          </p:nvPr>
        </p:nvGraphicFramePr>
        <p:xfrm>
          <a:off x="683568" y="2428868"/>
          <a:ext cx="7888960" cy="328614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301442"/>
                <a:gridCol w="1293759"/>
                <a:gridCol w="1293759"/>
              </a:tblGrid>
              <a:tr h="6248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655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благоустроенных дворовых территорий района, ед.</a:t>
                      </a: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617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благоустроенных дворовых территорий от общего количества дворовых территорий района, %</a:t>
                      </a: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благоустроенных территорий общего пользования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района нарастающим итогом, ед.</a:t>
                      </a:r>
                      <a:endParaRPr lang="ru-RU" sz="1400" baseline="0" dirty="0" smtClean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благоустроенных территорий общего пользования от общего количества нарастающим итогом, %</a:t>
                      </a: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752"/>
            <a:ext cx="9144000" cy="85723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программа «Формирование современной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городской среды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55018" y="642918"/>
            <a:ext cx="8017510" cy="154539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создание </a:t>
            </a:r>
            <a:r>
              <a:rPr lang="ru-RU" sz="1600" dirty="0" smtClean="0">
                <a:solidFill>
                  <a:schemeClr val="tx1"/>
                </a:solidFill>
              </a:rPr>
              <a:t>условий для </a:t>
            </a:r>
            <a:r>
              <a:rPr lang="ru-RU" sz="1600" dirty="0">
                <a:solidFill>
                  <a:schemeClr val="tx1"/>
                </a:solidFill>
              </a:rPr>
              <a:t>повышения </a:t>
            </a:r>
            <a:r>
              <a:rPr lang="ru-RU" sz="1600" dirty="0" smtClean="0">
                <a:solidFill>
                  <a:schemeClr val="tx1"/>
                </a:solidFill>
              </a:rPr>
              <a:t>темпов и </a:t>
            </a:r>
            <a:r>
              <a:rPr lang="ru-RU" sz="1600" dirty="0">
                <a:solidFill>
                  <a:schemeClr val="tx1"/>
                </a:solidFill>
              </a:rPr>
              <a:t>обеспечения </a:t>
            </a:r>
            <a:r>
              <a:rPr lang="ru-RU" sz="1600" dirty="0" smtClean="0">
                <a:solidFill>
                  <a:schemeClr val="tx1"/>
                </a:solidFill>
              </a:rPr>
              <a:t>устойчивости экономического развития </a:t>
            </a:r>
            <a:r>
              <a:rPr lang="ru-RU" sz="1600" dirty="0">
                <a:solidFill>
                  <a:schemeClr val="tx1"/>
                </a:solidFill>
              </a:rPr>
              <a:t>района</a:t>
            </a: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714488"/>
            <a:ext cx="9144000" cy="4071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повышение инвестиционной и деловой активности                                                                               </a:t>
            </a:r>
            <a:r>
              <a:rPr lang="ru-RU" sz="1400" b="1" dirty="0" smtClean="0"/>
              <a:t>0,1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выполнение кадастровых работ по изготовлению технических планов, проведение </a:t>
            </a:r>
          </a:p>
          <a:p>
            <a:pPr marL="0" indent="249238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технической инвентаризации и изготовление актов обследования, оценка имущества </a:t>
            </a:r>
          </a:p>
          <a:p>
            <a:pPr marL="0" indent="249238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района, содержание имущества казны района, проведение кадастровых работ                                </a:t>
            </a:r>
            <a:r>
              <a:rPr lang="ru-RU" sz="1400" b="1" dirty="0" smtClean="0"/>
              <a:t>3,2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предоставление единовременной денежной выплаты взамен предоставления земельного </a:t>
            </a:r>
          </a:p>
          <a:p>
            <a:pPr marL="0" indent="23495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участка гражданам, имеющим трех и более детей                                                                                 </a:t>
            </a:r>
            <a:r>
              <a:rPr lang="ru-RU" sz="1400" b="1" dirty="0" smtClean="0"/>
              <a:t>3,3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разработка документов территориального планирования                                                                     </a:t>
            </a:r>
            <a:r>
              <a:rPr lang="ru-RU" sz="1400" b="1" dirty="0" smtClean="0"/>
              <a:t>2,3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создание условий для развития мобильной торговли малонаселенных и труднодоступных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     населенных пунктов                                                                                                                                   </a:t>
            </a:r>
            <a:r>
              <a:rPr lang="ru-RU" sz="1400" b="1" dirty="0" smtClean="0"/>
              <a:t>1,9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деятельности Управления муниципальной собственности района                               </a:t>
            </a:r>
            <a:r>
              <a:rPr lang="ru-RU" sz="1400" b="1" dirty="0" smtClean="0"/>
              <a:t> 8,2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b="1" dirty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41,9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5,4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19,0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6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5286380" y="5691020"/>
            <a:ext cx="3286148" cy="59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17,4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072066" y="6103592"/>
            <a:ext cx="3284438" cy="74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17,4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</a:t>
            </a:r>
            <a:r>
              <a:rPr lang="ru-RU" sz="2000" b="1" dirty="0">
                <a:solidFill>
                  <a:schemeClr val="accent1"/>
                </a:solidFill>
              </a:rPr>
              <a:t>«Экономическое развитие  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  Шекснинского муниципального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района»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29554" y="164305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918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</a:t>
            </a:r>
            <a:r>
              <a:rPr lang="ru-RU" sz="2000" b="1" dirty="0">
                <a:solidFill>
                  <a:schemeClr val="accent1"/>
                </a:solidFill>
              </a:rPr>
              <a:t>«Экономическое развитие   </a:t>
            </a:r>
            <a:br>
              <a:rPr lang="ru-RU" sz="2000" b="1" dirty="0">
                <a:solidFill>
                  <a:schemeClr val="accent1"/>
                </a:solidFill>
              </a:rPr>
            </a:br>
            <a:r>
              <a:rPr lang="ru-RU" sz="2000" b="1" dirty="0">
                <a:solidFill>
                  <a:schemeClr val="accent1"/>
                </a:solidFill>
              </a:rPr>
              <a:t>  Шекснинского муниципального </a:t>
            </a:r>
            <a:r>
              <a:rPr lang="ru-RU" sz="2000" b="1" dirty="0" smtClean="0">
                <a:solidFill>
                  <a:schemeClr val="accent1"/>
                </a:solidFill>
              </a:rPr>
              <a:t>района»</a:t>
            </a:r>
            <a:endParaRPr lang="ru-RU" sz="1600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1495082572"/>
              </p:ext>
            </p:extLst>
          </p:nvPr>
        </p:nvGraphicFramePr>
        <p:xfrm>
          <a:off x="683568" y="2980134"/>
          <a:ext cx="7848871" cy="22348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14420"/>
                <a:gridCol w="1444817"/>
                <a:gridCol w="1444817"/>
                <a:gridCol w="1444817"/>
              </a:tblGrid>
              <a:tr h="6395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614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Объем инвестиций в основной капитал (млн.руб.)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338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Число субъектов малого и среднего предпринимательства в расчете на 10 тыс.чел. населения (ед.)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611982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Google Shape;267;p29"/>
          <p:cNvSpPr/>
          <p:nvPr/>
        </p:nvSpPr>
        <p:spPr>
          <a:xfrm>
            <a:off x="636627" y="1766692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«Совершенствование муниципального управления в Шекснинском муниципальном районе»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516060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создание условий для динамичного социально-экономического развития района за счет эффективного функционирования системы муниципального управления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343443"/>
            <a:ext cx="9144000" cy="40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дополнительного профессионального образования муниципальных служащих             </a:t>
            </a:r>
            <a:r>
              <a:rPr lang="ru-RU" sz="1400" b="1" dirty="0" smtClean="0"/>
              <a:t>0,2</a:t>
            </a:r>
            <a:r>
              <a:rPr lang="ru-RU" sz="1400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отдельных социальных гарантий работникам органов местного самоуправления </a:t>
            </a:r>
          </a:p>
          <a:p>
            <a:pPr marL="0" indent="249238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района                                                                                                                                                           </a:t>
            </a:r>
            <a:r>
              <a:rPr lang="ru-RU" sz="1400" b="1" dirty="0" smtClean="0"/>
              <a:t> 0,1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 укрепление материально-технической базы администрации и МБУ «ЦОД ОМС»                                  </a:t>
            </a:r>
            <a:r>
              <a:rPr lang="ru-RU" sz="1400" b="1" dirty="0" smtClean="0"/>
              <a:t>2,0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эксплуатации автоматизированных информационных систем и программных </a:t>
            </a:r>
          </a:p>
          <a:p>
            <a:pPr marL="0" indent="263525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400" dirty="0" smtClean="0"/>
              <a:t>продуктов                                                                                                                                                       </a:t>
            </a:r>
            <a:r>
              <a:rPr lang="ru-RU" sz="1400" b="1" dirty="0" smtClean="0"/>
              <a:t>1,0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совершенствование оказания государственных и муниципальных услуг КУ «МФЦ»                             </a:t>
            </a:r>
            <a:r>
              <a:rPr lang="ru-RU" sz="1400" b="1" dirty="0" smtClean="0"/>
              <a:t>9,4</a:t>
            </a:r>
            <a:r>
              <a:rPr lang="ru-RU" sz="1400" dirty="0" smtClean="0"/>
              <a:t>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 деятельности администрации района, Представительного Собрания, КСП района    </a:t>
            </a:r>
            <a:r>
              <a:rPr lang="ru-RU" sz="1400" b="1" dirty="0" smtClean="0"/>
              <a:t> 51,1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выполнение муниципального задания МБУ «ЦОД ОМС»                                                                        </a:t>
            </a:r>
            <a:r>
              <a:rPr lang="ru-RU" sz="1400" b="1" dirty="0" smtClean="0"/>
              <a:t>28,0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400" dirty="0" smtClean="0"/>
              <a:t> обеспечение освещения деятельности ОМС в средствах массовой информации                                </a:t>
            </a:r>
            <a:r>
              <a:rPr lang="ru-RU" sz="1400" b="1" dirty="0" smtClean="0"/>
              <a:t>3,1 </a:t>
            </a:r>
            <a:br>
              <a:rPr lang="ru-RU" sz="1400" b="1" dirty="0" smtClean="0"/>
            </a:br>
            <a:endParaRPr lang="ru-RU" sz="1400" b="1" dirty="0" smtClean="0"/>
          </a:p>
          <a:p>
            <a: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107,4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11,3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94,9 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32040" y="5391320"/>
            <a:ext cx="364048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101,3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104,5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72462" y="1643051"/>
            <a:ext cx="107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3370823984"/>
              </p:ext>
            </p:extLst>
          </p:nvPr>
        </p:nvGraphicFramePr>
        <p:xfrm>
          <a:off x="683568" y="2428868"/>
          <a:ext cx="7848870" cy="34271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317060"/>
                <a:gridCol w="1177270"/>
                <a:gridCol w="1177270"/>
                <a:gridCol w="1177270"/>
              </a:tblGrid>
              <a:tr h="50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Количество граждан,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замещающих должности муниципальной  службы в органах местного самоуправления района на 10 тыс.чел. населения,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Выполнение плана дополнительного профессионального образования муниципальных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служащих </a:t>
                      </a:r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Оценка удовлетворенностью заявителей качеством и доступностью предоставления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муниципальных услуг,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1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реализованных мероприятий по противодействию коррупции, %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71414"/>
            <a:ext cx="9144000" cy="6504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000" b="1" dirty="0" smtClean="0">
                <a:solidFill>
                  <a:schemeClr val="accent1"/>
                </a:solidFill>
              </a:rPr>
              <a:t>Муниципальная программа «Совершенствование муниципального управления в Шекснинском муниципальном районе»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8042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Муниципальная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программа «Управление муниципальными финансами Шекснинского муниципального района»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15370" cy="1019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Цель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обеспечение долгосрочной сбалансированности и устойчивости бюджета района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Текст 5"/>
          <p:cNvSpPr txBox="1">
            <a:spLocks/>
          </p:cNvSpPr>
          <p:nvPr/>
        </p:nvSpPr>
        <p:spPr>
          <a:xfrm>
            <a:off x="0" y="1928802"/>
            <a:ext cx="9144000" cy="292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fontAlgn="auto">
              <a:lnSpc>
                <a:spcPct val="200000"/>
              </a:lnSpc>
              <a:spcAft>
                <a:spcPts val="600"/>
              </a:spcAft>
              <a:buNone/>
            </a:pPr>
            <a:r>
              <a:rPr lang="ru-RU" sz="1600" b="1" kern="0" dirty="0">
                <a:solidFill>
                  <a:schemeClr val="tx1"/>
                </a:solidFill>
              </a:rPr>
              <a:t>Основные направления </a:t>
            </a:r>
            <a:r>
              <a:rPr lang="ru-RU" sz="1600" b="1" kern="0" dirty="0" smtClean="0">
                <a:solidFill>
                  <a:schemeClr val="tx1"/>
                </a:solidFill>
              </a:rPr>
              <a:t>расходов в 2024 году: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выравнивание бюджетной обеспеченности муниципальных образований района        </a:t>
            </a:r>
            <a:r>
              <a:rPr lang="ru-RU" sz="1600" b="1" dirty="0">
                <a:solidFill>
                  <a:schemeClr val="tx1"/>
                </a:solidFill>
              </a:rPr>
              <a:t>4</a:t>
            </a:r>
            <a:r>
              <a:rPr lang="ru-RU" sz="1600" b="1" dirty="0" smtClean="0">
                <a:solidFill>
                  <a:schemeClr val="tx1"/>
                </a:solidFill>
              </a:rPr>
              <a:t>,0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поддержка мер по обеспечению сбалансированности бюджетов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45,2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обеспечение деятельности Финансового управления, как ответственного </a:t>
            </a:r>
          </a:p>
          <a:p>
            <a:pPr marL="0" indent="263525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исполнителя программы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9,4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обеспечение деятельности КУ «ЦБУ»                                            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10,3</a:t>
            </a:r>
            <a:endParaRPr lang="ru-RU" sz="1600" b="1" dirty="0" smtClean="0"/>
          </a:p>
        </p:txBody>
      </p:sp>
      <p:sp>
        <p:nvSpPr>
          <p:cNvPr id="19" name="Google Shape;228;p27"/>
          <p:cNvSpPr txBox="1">
            <a:spLocks/>
          </p:cNvSpPr>
          <p:nvPr/>
        </p:nvSpPr>
        <p:spPr>
          <a:xfrm>
            <a:off x="555018" y="5357826"/>
            <a:ext cx="344547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fontAlgn="auto"/>
            <a:r>
              <a:rPr lang="ru-RU" sz="3600" b="1" kern="0" dirty="0" smtClean="0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70,4 млн.руб.</a:t>
            </a:r>
            <a:endParaRPr lang="en" sz="3600" b="1" kern="0" dirty="0">
              <a:solidFill>
                <a:schemeClr val="accent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29;p27"/>
          <p:cNvSpPr txBox="1">
            <a:spLocks/>
          </p:cNvSpPr>
          <p:nvPr/>
        </p:nvSpPr>
        <p:spPr>
          <a:xfrm>
            <a:off x="2928926" y="5286388"/>
            <a:ext cx="5643602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r" fontAlgn="auto">
              <a:buNone/>
            </a:pPr>
            <a:r>
              <a:rPr lang="ru-RU" sz="1600" i="1" kern="0" dirty="0" smtClean="0"/>
              <a:t>в т.ч. областные средства 7,4 млн.руб.</a:t>
            </a:r>
            <a:endParaRPr lang="en-US" sz="1600" i="1" kern="0" dirty="0"/>
          </a:p>
        </p:txBody>
      </p:sp>
      <p:sp>
        <p:nvSpPr>
          <p:cNvPr id="21" name="Google Shape;234;p27"/>
          <p:cNvSpPr/>
          <p:nvPr/>
        </p:nvSpPr>
        <p:spPr>
          <a:xfrm>
            <a:off x="0" y="5691021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2" name="Google Shape;228;p27"/>
          <p:cNvSpPr txBox="1">
            <a:spLocks/>
          </p:cNvSpPr>
          <p:nvPr/>
        </p:nvSpPr>
        <p:spPr>
          <a:xfrm>
            <a:off x="5072066" y="4660410"/>
            <a:ext cx="3500462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68,9 </a:t>
            </a:r>
            <a:r>
              <a:rPr lang="ru-RU" sz="3600" b="1" kern="0" dirty="0" smtClean="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млн.руб.</a:t>
            </a:r>
            <a:endParaRPr lang="en" sz="3600" b="1" kern="0" dirty="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234;p27"/>
          <p:cNvSpPr/>
          <p:nvPr/>
        </p:nvSpPr>
        <p:spPr>
          <a:xfrm rot="10800000">
            <a:off x="8577357" y="501760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1470" y="578645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3260" y="511806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Группа 49"/>
          <p:cNvGrpSpPr/>
          <p:nvPr/>
        </p:nvGrpSpPr>
        <p:grpSpPr>
          <a:xfrm>
            <a:off x="8577358" y="5527158"/>
            <a:ext cx="638080" cy="142876"/>
            <a:chOff x="8577358" y="6410325"/>
            <a:chExt cx="638080" cy="142876"/>
          </a:xfrm>
        </p:grpSpPr>
        <p:sp>
          <p:nvSpPr>
            <p:cNvPr id="27" name="Блок-схема: узел 26"/>
            <p:cNvSpPr/>
            <p:nvPr/>
          </p:nvSpPr>
          <p:spPr>
            <a:xfrm>
              <a:off x="9072562" y="6410325"/>
              <a:ext cx="142876" cy="142876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8577358" y="6481744"/>
              <a:ext cx="579343" cy="2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228;p27"/>
          <p:cNvSpPr txBox="1">
            <a:spLocks/>
          </p:cNvSpPr>
          <p:nvPr/>
        </p:nvSpPr>
        <p:spPr>
          <a:xfrm>
            <a:off x="4929190" y="5391320"/>
            <a:ext cx="3643338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64,0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234;p27"/>
          <p:cNvSpPr/>
          <p:nvPr/>
        </p:nvSpPr>
        <p:spPr>
          <a:xfrm rot="10800000">
            <a:off x="8577357" y="574851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3261" y="58489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Google Shape;228;p27"/>
          <p:cNvSpPr txBox="1">
            <a:spLocks/>
          </p:cNvSpPr>
          <p:nvPr/>
        </p:nvSpPr>
        <p:spPr>
          <a:xfrm>
            <a:off x="5143504" y="5879670"/>
            <a:ext cx="3429024" cy="8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 fontAlgn="auto"/>
            <a:r>
              <a:rPr lang="ru-RU" sz="3600" b="1" kern="0" dirty="0" smtClean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62,9 млн.руб.</a:t>
            </a:r>
            <a:endParaRPr lang="en" sz="3600" b="1" kern="0" dirty="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234;p27"/>
          <p:cNvSpPr/>
          <p:nvPr/>
        </p:nvSpPr>
        <p:spPr>
          <a:xfrm rot="10800000">
            <a:off x="8577357" y="6236860"/>
            <a:ext cx="566643" cy="489868"/>
          </a:xfrm>
          <a:prstGeom prst="rightArrow">
            <a:avLst>
              <a:gd name="adj1" fmla="val 618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33262" y="633732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2026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2462" y="242886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64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199;p24"/>
          <p:cNvGraphicFramePr/>
          <p:nvPr>
            <p:extLst>
              <p:ext uri="{D42A27DB-BD31-4B8C-83A1-F6EECF244321}">
                <p14:modId xmlns:p14="http://schemas.microsoft.com/office/powerpoint/2010/main" val="2277839197"/>
              </p:ext>
            </p:extLst>
          </p:nvPr>
        </p:nvGraphicFramePr>
        <p:xfrm>
          <a:off x="683568" y="2428868"/>
          <a:ext cx="7848870" cy="28534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31374"/>
                <a:gridCol w="1105832"/>
                <a:gridCol w="1105832"/>
                <a:gridCol w="1105832"/>
              </a:tblGrid>
              <a:tr h="6248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2025 г. 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202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г.</a:t>
                      </a:r>
                      <a:endParaRPr sz="1400" dirty="0">
                        <a:solidFill>
                          <a:schemeClr val="dk2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655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Отношение дефицита бюджета района к объему налоговых и неналоговых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доходов бюджета района  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617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расходов бюджета района, формируемых в рамках программ к общему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объему расходов бюджета района (%)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48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Доля долговых обязательств района по бюджетным кредитам и кредитам кредитных организаций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+mn-lt"/>
                          <a:cs typeface="Times New Roman" pitchFamily="18" charset="0"/>
                        </a:rPr>
                        <a:t> в объеме налоговых и неналоговых доходов (%)</a:t>
                      </a:r>
                      <a:endParaRPr lang="ru-RU" sz="1400" dirty="0">
                        <a:solidFill>
                          <a:schemeClr val="bg2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76200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85C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134076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Сведения о достижении значений показателей (индикаторов)</a:t>
            </a:r>
          </a:p>
        </p:txBody>
      </p:sp>
      <p:sp>
        <p:nvSpPr>
          <p:cNvPr id="8" name="Google Shape;267;p29"/>
          <p:cNvSpPr/>
          <p:nvPr/>
        </p:nvSpPr>
        <p:spPr>
          <a:xfrm>
            <a:off x="642910" y="1500174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752"/>
            <a:ext cx="9144000" cy="85723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Муниципальная </a:t>
            </a:r>
            <a:r>
              <a:rPr lang="ru-RU" sz="2000" b="1" kern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программа «Управление муниципальными финансами Шекснинского муниципального района»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428596" y="5643578"/>
          <a:ext cx="8286808" cy="100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813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bg2"/>
                </a:solidFill>
              </a:rPr>
              <a:t>    </a:t>
            </a:r>
            <a:r>
              <a:rPr lang="ru-RU" sz="2400" b="1" dirty="0" smtClean="0">
                <a:solidFill>
                  <a:schemeClr val="bg2"/>
                </a:solidFill>
              </a:rPr>
              <a:t>Межбюджетные отношения </a:t>
            </a:r>
            <a:br>
              <a:rPr lang="ru-RU" sz="2400" b="1" dirty="0" smtClean="0">
                <a:solidFill>
                  <a:schemeClr val="bg2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с муниципальными образованиями района, </a:t>
            </a:r>
            <a:r>
              <a:rPr lang="ru-RU" sz="1800" b="1" dirty="0" smtClean="0">
                <a:solidFill>
                  <a:schemeClr val="bg2"/>
                </a:solidFill>
              </a:rPr>
              <a:t>млн.руб.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7451917"/>
              </p:ext>
            </p:extLst>
          </p:nvPr>
        </p:nvGraphicFramePr>
        <p:xfrm>
          <a:off x="0" y="1000125"/>
          <a:ext cx="9144000" cy="2499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71802"/>
                <a:gridCol w="785818"/>
                <a:gridCol w="785818"/>
                <a:gridCol w="857256"/>
                <a:gridCol w="928694"/>
                <a:gridCol w="928694"/>
                <a:gridCol w="928694"/>
                <a:gridCol w="857224"/>
              </a:tblGrid>
              <a:tr h="662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г.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г.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план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г.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откл. от  2023 г.</a:t>
                      </a:r>
                    </a:p>
                    <a:p>
                      <a:pPr algn="ctr"/>
                      <a:r>
                        <a:rPr lang="ru-RU" sz="1400" dirty="0" smtClean="0"/>
                        <a:t>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 к</a:t>
                      </a:r>
                      <a:r>
                        <a:rPr lang="ru-RU" sz="1400" baseline="0" dirty="0" smtClean="0"/>
                        <a:t> предыд.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г.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 г.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95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Дотация на выравнивание бюджетной обеспеченности поселений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+1,0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133,3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29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Дотация на  поддержку мер по обеспечению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сбалансированности местных бюджетов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-1,9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96,3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44,0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42,8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75879221"/>
              </p:ext>
            </p:extLst>
          </p:nvPr>
        </p:nvGraphicFramePr>
        <p:xfrm>
          <a:off x="0" y="3500438"/>
          <a:ext cx="9144000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485776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Передаваемые полномочия с уровня района на уровень поселений в 2024 году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соглашениям с 9 муниципальными образованиями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9336" y="588838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116598"/>
              </p:ext>
            </p:extLst>
          </p:nvPr>
        </p:nvGraphicFramePr>
        <p:xfrm>
          <a:off x="0" y="785795"/>
          <a:ext cx="9144001" cy="2895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00232"/>
                <a:gridCol w="928694"/>
                <a:gridCol w="1000132"/>
                <a:gridCol w="1000132"/>
                <a:gridCol w="991927"/>
                <a:gridCol w="1079777"/>
                <a:gridCol w="1071569"/>
                <a:gridCol w="1071538"/>
              </a:tblGrid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</a:t>
                      </a:r>
                    </a:p>
                    <a:p>
                      <a:pPr algn="ctr"/>
                      <a:r>
                        <a:rPr lang="ru-RU" sz="1400" baseline="0" dirty="0" err="1" smtClean="0"/>
                        <a:t>ожид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pPr algn="ctr"/>
                      <a:r>
                        <a:rPr lang="ru-RU" sz="1400" baseline="0" dirty="0" err="1" smtClean="0"/>
                        <a:t>исполн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откл. от  2023 г.</a:t>
                      </a:r>
                    </a:p>
                    <a:p>
                      <a:pPr algn="ctr"/>
                      <a:r>
                        <a:rPr lang="ru-RU" sz="1400" dirty="0" smtClean="0"/>
                        <a:t>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 к</a:t>
                      </a:r>
                      <a:r>
                        <a:rPr lang="ru-RU" sz="1400" baseline="0" dirty="0" smtClean="0"/>
                        <a:t> предыд.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06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1267,5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174</a:t>
                      </a:r>
                      <a:r>
                        <a:rPr lang="en-US" sz="1400" dirty="0" smtClean="0"/>
                        <a:t>5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2004,2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5</a:t>
                      </a:r>
                      <a:r>
                        <a:rPr lang="ru-RU" sz="1400" dirty="0" smtClean="0"/>
                        <a:t>9,</a:t>
                      </a:r>
                      <a:r>
                        <a:rPr lang="en-US" sz="1400" dirty="0" smtClean="0"/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r>
                        <a:rPr lang="en-US" sz="1400" dirty="0" smtClean="0"/>
                        <a:t>4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1683,0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1722,6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70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r>
                        <a:rPr lang="en-US" sz="1400" dirty="0" smtClean="0"/>
                        <a:t>3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 поступления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1274,8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1262,5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1291,1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06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1854,7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2004,2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1683,0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1722,6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90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 (-) профицит (+)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+28,9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-10</a:t>
                      </a:r>
                      <a:r>
                        <a:rPr lang="en-US" sz="1400" dirty="0" smtClean="0"/>
                        <a:t>9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х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х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90728685"/>
              </p:ext>
            </p:extLst>
          </p:nvPr>
        </p:nvGraphicFramePr>
        <p:xfrm>
          <a:off x="-642974" y="3643314"/>
          <a:ext cx="10429948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14282" y="5286388"/>
            <a:ext cx="2428892" cy="1571612"/>
          </a:xfrm>
          <a:prstGeom prst="roundRect">
            <a:avLst>
              <a:gd name="adj" fmla="val 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поступающие в бюджет денежные средства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488" y="5286388"/>
            <a:ext cx="2500330" cy="15716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tx1"/>
                </a:solidFill>
              </a:rPr>
              <a:t>– выплачиваемые из бюджета денежные средства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32" y="5286388"/>
            <a:ext cx="3357554" cy="15716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Дефицит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превышение расходов бюджета над его доходами, 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профицит</a:t>
            </a:r>
            <a:r>
              <a:rPr lang="ru-RU" sz="1600" b="1" dirty="0" smtClean="0">
                <a:solidFill>
                  <a:schemeClr val="tx1"/>
                </a:solidFill>
              </a:rPr>
              <a:t> бюджета </a:t>
            </a:r>
            <a:r>
              <a:rPr lang="ru-RU" sz="1600" dirty="0" smtClean="0">
                <a:solidFill>
                  <a:schemeClr val="tx1"/>
                </a:solidFill>
              </a:rPr>
              <a:t>– превышение доходов                        над его расходами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-357222" y="142876"/>
            <a:ext cx="9929882" cy="6938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Основные параметры бюджета района 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на 2024-2026 годы, </a:t>
            </a:r>
            <a:r>
              <a:rPr lang="ru-RU" sz="2000" b="1" dirty="0" smtClean="0">
                <a:solidFill>
                  <a:schemeClr val="accent1"/>
                </a:solidFill>
              </a:rPr>
              <a:t>млн.руб.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Муниципальный долг района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571875" y="928688"/>
            <a:ext cx="5572125" cy="3786187"/>
          </a:xfrm>
        </p:spPr>
        <p:txBody>
          <a:bodyPr>
            <a:norm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571480"/>
            <a:ext cx="8001056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Муниципальный долг </a:t>
            </a:r>
            <a:r>
              <a:rPr lang="ru-RU" sz="1600" dirty="0" smtClean="0">
                <a:solidFill>
                  <a:schemeClr val="tx1"/>
                </a:solidFill>
              </a:rPr>
              <a:t>– это долговые обязательства, возникающие из привлечения заемных средств в форме кредитов из областного бюджета, кредитных организаций и предоставленных муниципальных гарантий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1571612"/>
            <a:ext cx="8001056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Расходы  бюджета на обслуживание муниципального долга </a:t>
            </a:r>
            <a:r>
              <a:rPr lang="ru-RU" sz="1600" dirty="0" smtClean="0">
                <a:solidFill>
                  <a:schemeClr val="tx1"/>
                </a:solidFill>
              </a:rPr>
              <a:t>– средства, направляемые на уплату процентов за пользование кредитными ресурсами (проценты по кредитам кредитных организаций, привлеченным в бюджет района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578943283"/>
              </p:ext>
            </p:extLst>
          </p:nvPr>
        </p:nvGraphicFramePr>
        <p:xfrm>
          <a:off x="0" y="2500306"/>
          <a:ext cx="914400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61148284"/>
              </p:ext>
            </p:extLst>
          </p:nvPr>
        </p:nvGraphicFramePr>
        <p:xfrm>
          <a:off x="0" y="4357694"/>
          <a:ext cx="9144000" cy="2500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67;p29"/>
          <p:cNvSpPr/>
          <p:nvPr/>
        </p:nvSpPr>
        <p:spPr>
          <a:xfrm>
            <a:off x="636627" y="766560"/>
            <a:ext cx="568200" cy="51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Текст 9"/>
          <p:cNvSpPr txBox="1">
            <a:spLocks/>
          </p:cNvSpPr>
          <p:nvPr/>
        </p:nvSpPr>
        <p:spPr>
          <a:xfrm>
            <a:off x="540978" y="3500438"/>
            <a:ext cx="4857784" cy="2428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Адрес:162560, Вологодская область,   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п. Шексна, ул. Пролетарская, д. 14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Телефон (факс): 8 (81751) 2-15-55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Электронная почта: </a:t>
            </a: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finupr2013@yandex.ru</a:t>
            </a:r>
            <a:endParaRPr lang="ru-RU" sz="2000" kern="0" dirty="0" smtClean="0">
              <a:latin typeface="Times New Roman" pitchFamily="18" charset="0"/>
              <a:ea typeface="Lato"/>
              <a:cs typeface="Times New Roman" pitchFamily="18" charset="0"/>
              <a:sym typeface="Lato"/>
            </a:endParaRP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График работы: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lang="ru-RU" sz="2000" kern="0" dirty="0" smtClean="0"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понедельник – четверг с 8.00 до 17.15 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пятница – с 8.00 до 16.00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перерыв на обед – с 12.00 до 13.00</a:t>
            </a:r>
          </a:p>
          <a:p>
            <a:pPr marL="762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      выходные дни – суббота, воскресенье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Lato"/>
              <a:cs typeface="Times New Roman" pitchFamily="18" charset="0"/>
              <a:sym typeface="Lato"/>
            </a:endParaRPr>
          </a:p>
        </p:txBody>
      </p:sp>
      <p:grpSp>
        <p:nvGrpSpPr>
          <p:cNvPr id="4" name="Google Shape;727;p46"/>
          <p:cNvGrpSpPr/>
          <p:nvPr/>
        </p:nvGrpSpPr>
        <p:grpSpPr>
          <a:xfrm>
            <a:off x="741644" y="837998"/>
            <a:ext cx="369505" cy="369505"/>
            <a:chOff x="2594050" y="1631825"/>
            <a:chExt cx="439625" cy="439625"/>
          </a:xfrm>
        </p:grpSpPr>
        <p:sp>
          <p:nvSpPr>
            <p:cNvPr id="5" name="Google Shape;728;p4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29;p4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30;p46"/>
            <p:cNvSpPr/>
            <p:nvPr/>
          </p:nvSpPr>
          <p:spPr>
            <a:xfrm>
              <a:off x="2662849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31;p4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solidFill>
                <a:schemeClr val="bg1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5852" y="76656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+mj-lt"/>
              </a:rPr>
              <a:t>Контактная информация</a:t>
            </a:r>
            <a:endParaRPr lang="ru-RU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0" y="1428736"/>
            <a:ext cx="914400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Raleway"/>
                <a:cs typeface="Arial" pitchFamily="34" charset="0"/>
                <a:sym typeface="Raleway"/>
              </a:rPr>
              <a:t> Финансовое управление администрации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Raleway"/>
                <a:cs typeface="Arial" pitchFamily="34" charset="0"/>
                <a:sym typeface="Raleway"/>
              </a:rPr>
              <a:t>Шекснинского муниципального района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Raleway"/>
              <a:cs typeface="Arial" pitchFamily="34" charset="0"/>
              <a:sym typeface="Raleway"/>
            </a:endParaRPr>
          </a:p>
        </p:txBody>
      </p:sp>
      <p:sp>
        <p:nvSpPr>
          <p:cNvPr id="12" name="Содержимое 8"/>
          <p:cNvSpPr txBox="1">
            <a:spLocks/>
          </p:cNvSpPr>
          <p:nvPr/>
        </p:nvSpPr>
        <p:spPr>
          <a:xfrm>
            <a:off x="0" y="2285992"/>
            <a:ext cx="914400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Lato"/>
                <a:cs typeface="Times New Roman" pitchFamily="18" charset="0"/>
                <a:sym typeface="Lato"/>
              </a:rPr>
              <a:t>Заместитель Руководителя администрации района,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Lato"/>
                <a:cs typeface="Times New Roman" pitchFamily="18" charset="0"/>
                <a:sym typeface="Lato"/>
              </a:rPr>
              <a:t>начальник Финансового управления – Серебрякова Елена Ивановна</a:t>
            </a:r>
          </a:p>
        </p:txBody>
      </p:sp>
      <p:sp>
        <p:nvSpPr>
          <p:cNvPr id="13" name="Google Shape;883;p46"/>
          <p:cNvSpPr/>
          <p:nvPr/>
        </p:nvSpPr>
        <p:spPr>
          <a:xfrm>
            <a:off x="258424" y="5885188"/>
            <a:ext cx="553448" cy="483674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/>
          </a:p>
        </p:txBody>
      </p:sp>
      <p:sp>
        <p:nvSpPr>
          <p:cNvPr id="14" name="Содержимое 8"/>
          <p:cNvSpPr txBox="1">
            <a:spLocks/>
          </p:cNvSpPr>
          <p:nvPr/>
        </p:nvSpPr>
        <p:spPr>
          <a:xfrm>
            <a:off x="928662" y="5857892"/>
            <a:ext cx="7858180" cy="71438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1600" dirty="0" smtClean="0">
                <a:latin typeface="+mn-lt"/>
                <a:cs typeface="+mn-cs"/>
              </a:rPr>
              <a:t>Информация по проведению публичных слушаний размещена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1600" dirty="0" smtClean="0">
                <a:latin typeface="+mn-lt"/>
                <a:cs typeface="+mn-cs"/>
              </a:rPr>
              <a:t>на официальном сайте Шекснинского муниципального района: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1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sheksninskij.gosuslugi.ru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9501254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Динамика налоговых и неналоговых доходов бюджета района, </a:t>
            </a:r>
            <a:r>
              <a:rPr lang="ru-RU" sz="1600" b="1" dirty="0" smtClean="0">
                <a:solidFill>
                  <a:schemeClr val="bg2"/>
                </a:solidFill>
              </a:rPr>
              <a:t>млн.руб. </a:t>
            </a:r>
            <a:br>
              <a:rPr lang="ru-RU" sz="1600" b="1" dirty="0" smtClean="0">
                <a:solidFill>
                  <a:schemeClr val="bg2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(</a:t>
            </a:r>
            <a:r>
              <a:rPr lang="ru-RU" sz="1600" b="1" dirty="0" smtClean="0">
                <a:solidFill>
                  <a:schemeClr val="bg2"/>
                </a:solidFill>
              </a:rPr>
              <a:t>на основе базового варианта прогноза социально-экономического развития района)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584944"/>
              </p:ext>
            </p:extLst>
          </p:nvPr>
        </p:nvGraphicFramePr>
        <p:xfrm>
          <a:off x="-1" y="814382"/>
          <a:ext cx="9144001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14613"/>
                <a:gridCol w="1214446"/>
                <a:gridCol w="1143008"/>
                <a:gridCol w="1000132"/>
                <a:gridCol w="1071570"/>
                <a:gridCol w="928694"/>
                <a:gridCol w="1071538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факт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err="1" smtClean="0"/>
                        <a:t>ожид.испол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</a:p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откл. от  2023 г. (+,-)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2026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Налог на доходы физических лиц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312,6</a:t>
                      </a: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Налоги на совокупный доход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Акцизы на нефтепродукты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26050"/>
              </p:ext>
            </p:extLst>
          </p:nvPr>
        </p:nvGraphicFramePr>
        <p:xfrm>
          <a:off x="0" y="3786190"/>
          <a:ext cx="9144001" cy="201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14678"/>
                <a:gridCol w="1000132"/>
                <a:gridCol w="1143009"/>
                <a:gridCol w="857256"/>
                <a:gridCol w="1071569"/>
                <a:gridCol w="928694"/>
                <a:gridCol w="928663"/>
              </a:tblGrid>
              <a:tr h="3992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факт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err="1" smtClean="0"/>
                        <a:t>ожид.испол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</a:p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откл. от  2023 г. (+,-)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2026 год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Неналоговые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Доходы</a:t>
                      </a:r>
                      <a:r>
                        <a:rPr lang="ru-RU" sz="1200" baseline="0" dirty="0" smtClean="0"/>
                        <a:t> о</a:t>
                      </a:r>
                      <a:r>
                        <a:rPr lang="ru-RU" sz="1200" dirty="0" smtClean="0"/>
                        <a:t>т использования и продажи имущества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Доходы от оказания платных услуг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Штрафы, санкции, возмещение ущерба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5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неналоговые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59408444"/>
              </p:ext>
            </p:extLst>
          </p:nvPr>
        </p:nvGraphicFramePr>
        <p:xfrm>
          <a:off x="0" y="2571744"/>
          <a:ext cx="9144000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65749430"/>
              </p:ext>
            </p:extLst>
          </p:nvPr>
        </p:nvGraphicFramePr>
        <p:xfrm>
          <a:off x="0" y="5661248"/>
          <a:ext cx="9144000" cy="134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428604"/>
            <a:ext cx="978700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2"/>
                </a:solidFill>
              </a:rPr>
              <a:t>  </a:t>
            </a:r>
            <a:r>
              <a:rPr lang="ru-RU" sz="2700" b="1" dirty="0" smtClean="0">
                <a:solidFill>
                  <a:schemeClr val="bg2"/>
                </a:solidFill>
              </a:rPr>
              <a:t>Безвозмездные поступления </a:t>
            </a:r>
            <a:br>
              <a:rPr lang="ru-RU" sz="2700" b="1" dirty="0" smtClean="0">
                <a:solidFill>
                  <a:schemeClr val="bg2"/>
                </a:solidFill>
              </a:rPr>
            </a:br>
            <a:r>
              <a:rPr lang="ru-RU" sz="2700" b="1" dirty="0" smtClean="0">
                <a:solidFill>
                  <a:schemeClr val="bg2"/>
                </a:solidFill>
              </a:rPr>
              <a:t>в бюджет Шекснинского муниципального района,</a:t>
            </a:r>
            <a:r>
              <a:rPr lang="ru-RU" sz="2000" b="1" dirty="0" smtClean="0">
                <a:solidFill>
                  <a:schemeClr val="bg2"/>
                </a:solidFill>
              </a:rPr>
              <a:t> млн.руб.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67191"/>
              </p:ext>
            </p:extLst>
          </p:nvPr>
        </p:nvGraphicFramePr>
        <p:xfrm>
          <a:off x="0" y="857232"/>
          <a:ext cx="9144001" cy="2743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7422"/>
                <a:gridCol w="1000132"/>
                <a:gridCol w="1285885"/>
                <a:gridCol w="1000132"/>
                <a:gridCol w="1214446"/>
                <a:gridCol w="1214446"/>
                <a:gridCol w="1071538"/>
              </a:tblGrid>
              <a:tr h="7738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факт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err="1" smtClean="0"/>
                        <a:t>ожид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исполн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год</a:t>
                      </a:r>
                    </a:p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откл. от  2023 г. </a:t>
                      </a:r>
                    </a:p>
                    <a:p>
                      <a:pPr algn="ctr"/>
                      <a:r>
                        <a:rPr lang="ru-RU" sz="1600" dirty="0" smtClean="0"/>
                        <a:t>(+,-)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2025 год 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2026 год 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45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</a:t>
                      </a:r>
                      <a:r>
                        <a:rPr lang="ru-RU" sz="1600" baseline="0" dirty="0" smtClean="0"/>
                        <a:t>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804,0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1274,8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241,8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1262,5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1291,1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Дотации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138,5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224,2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237,9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Субсидии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290,3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703,8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883,2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179,4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534,5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534,0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380,3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399,8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444,8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453,7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5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МБТ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3101812"/>
              </p:ext>
            </p:extLst>
          </p:nvPr>
        </p:nvGraphicFramePr>
        <p:xfrm>
          <a:off x="0" y="3500438"/>
          <a:ext cx="9144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500430" y="5786454"/>
            <a:ext cx="1857388" cy="1071546"/>
          </a:xfrm>
          <a:prstGeom prst="roundRect">
            <a:avLst>
              <a:gd name="adj" fmla="val 11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Дотации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5786454"/>
            <a:ext cx="1714512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Субсидии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условиях долевого финансирования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5786454"/>
            <a:ext cx="1928794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Субвенции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финансирование государственных полномочий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786454"/>
            <a:ext cx="3428992" cy="10715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денежные средства из других бюджетов бюджетной системы в виде межбюджетных трансфертов, а также от физических и юридических лиц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0716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26266"/>
              </p:ext>
            </p:extLst>
          </p:nvPr>
        </p:nvGraphicFramePr>
        <p:xfrm>
          <a:off x="-2" y="1928802"/>
          <a:ext cx="9144002" cy="47863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7622"/>
                <a:gridCol w="642942"/>
                <a:gridCol w="642942"/>
                <a:gridCol w="785818"/>
                <a:gridCol w="714380"/>
                <a:gridCol w="1000132"/>
                <a:gridCol w="776564"/>
                <a:gridCol w="723602"/>
              </a:tblGrid>
              <a:tr h="7607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Раз -дел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Под-раз-дел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2023 г.</a:t>
                      </a:r>
                      <a:r>
                        <a:rPr lang="ru-RU" sz="1300" baseline="0" dirty="0" smtClean="0"/>
                        <a:t> 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2024 г. 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% в общ. объеме расходов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2025 г. 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2026 г.</a:t>
                      </a:r>
                    </a:p>
                    <a:p>
                      <a:pPr algn="ctr"/>
                      <a:r>
                        <a:rPr lang="ru-RU" sz="1300" dirty="0" smtClean="0"/>
                        <a:t>план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138,9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147,7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145,7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Национальная безопасность </a:t>
                      </a:r>
                    </a:p>
                    <a:p>
                      <a:pPr algn="l" fontAlgn="t"/>
                      <a:r>
                        <a:rPr lang="ru-RU" sz="1400" u="none" strike="noStrike" dirty="0" smtClean="0"/>
                        <a:t>и правоохранительная деятельность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189,1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449,3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776,5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508,8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506,6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Образование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685,4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772,0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719,1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748,0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Культура, кинематография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156,1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Здравоохранение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Социальная политика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Физическая культура и спорт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97,8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Средства массовой информации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Итого расходов по разделам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1854,7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2004,2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1664,5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1689,1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Условно утверждаемые расходы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Всего расходов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1854,7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2004,2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1683,0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1722,6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7146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Шекснинского муниципального района</a:t>
            </a:r>
          </a:p>
          <a:p>
            <a:pPr algn="ctr"/>
            <a:endParaRPr lang="ru-RU" sz="28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  </a:t>
            </a:r>
            <a:r>
              <a:rPr lang="ru-RU" b="1" dirty="0" smtClean="0">
                <a:solidFill>
                  <a:schemeClr val="bg2"/>
                </a:solidFill>
              </a:rPr>
              <a:t>      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                                  </a:t>
            </a:r>
          </a:p>
          <a:p>
            <a:r>
              <a:rPr lang="ru-RU" sz="16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                                  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по разделам бюджетной классификации, млн.руб.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785794"/>
            <a:ext cx="5000660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Бюджетному кодексу Российской Федерации расходы бюджета  любого уровня группируются по единым разделам и подразделам классификации расходов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5008" y="785794"/>
            <a:ext cx="3214710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финансирование отраслей социальной сферы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48,4 %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139323"/>
              </p:ext>
            </p:extLst>
          </p:nvPr>
        </p:nvGraphicFramePr>
        <p:xfrm>
          <a:off x="210473" y="428628"/>
          <a:ext cx="6218915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142852"/>
            <a:ext cx="9144000" cy="692696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en-US" sz="2400" b="1" kern="0" dirty="0" smtClean="0">
                <a:solidFill>
                  <a:schemeClr val="bg2"/>
                </a:solidFill>
                <a:cs typeface="Times New Roman" pitchFamily="18" charset="0"/>
              </a:rPr>
              <a:t>C</a:t>
            </a:r>
            <a:r>
              <a:rPr lang="ru-RU" sz="2400" b="1" kern="0" dirty="0" smtClean="0">
                <a:solidFill>
                  <a:schemeClr val="bg2"/>
                </a:solidFill>
                <a:cs typeface="Times New Roman" pitchFamily="18" charset="0"/>
              </a:rPr>
              <a:t>оциально-значимые объекты района, </a:t>
            </a:r>
            <a:r>
              <a:rPr lang="ru-RU" sz="2000" b="1" kern="0" dirty="0" smtClean="0">
                <a:solidFill>
                  <a:schemeClr val="bg2"/>
                </a:solidFill>
                <a:cs typeface="Times New Roman" pitchFamily="18" charset="0"/>
              </a:rPr>
              <a:t>млн.руб.</a:t>
            </a:r>
            <a:endParaRPr lang="ru-RU" sz="2000" b="1" kern="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463009" y="640614"/>
            <a:ext cx="4040188" cy="59373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Реализация </a:t>
            </a:r>
          </a:p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национальных проектов</a:t>
            </a:r>
            <a:endParaRPr lang="ru-RU" sz="1600" b="1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858299"/>
              </p:ext>
            </p:extLst>
          </p:nvPr>
        </p:nvGraphicFramePr>
        <p:xfrm>
          <a:off x="4139952" y="838872"/>
          <a:ext cx="6197470" cy="487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Текст 3"/>
          <p:cNvSpPr txBox="1">
            <a:spLocks/>
          </p:cNvSpPr>
          <p:nvPr/>
        </p:nvSpPr>
        <p:spPr>
          <a:xfrm>
            <a:off x="4857752" y="640614"/>
            <a:ext cx="4041775" cy="720080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/>
            <a:r>
              <a:rPr lang="ru-RU" sz="16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Реализация объектов в рамках капитальных вложений</a:t>
            </a:r>
            <a:endParaRPr lang="ru-RU" sz="1600" b="1" kern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48849" y="3028972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2024 год – 77,8</a:t>
            </a:r>
          </a:p>
          <a:p>
            <a:pPr algn="ctr"/>
            <a:r>
              <a:rPr lang="ru-RU" sz="1600" b="1" dirty="0" smtClean="0"/>
              <a:t>2025 год – 9,7</a:t>
            </a:r>
          </a:p>
          <a:p>
            <a:pPr algn="ctr"/>
            <a:r>
              <a:rPr lang="ru-RU" sz="1600" b="1" dirty="0" smtClean="0"/>
              <a:t>2026 год – 9,6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35022" y="3071834"/>
            <a:ext cx="1949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2024 год – </a:t>
            </a:r>
            <a:r>
              <a:rPr lang="ru-RU" sz="1600" b="1" dirty="0" smtClean="0"/>
              <a:t>825,8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2025 год – </a:t>
            </a:r>
            <a:r>
              <a:rPr lang="ru-RU" sz="1600" b="1" dirty="0" smtClean="0"/>
              <a:t>548,0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2026 год – </a:t>
            </a:r>
            <a:r>
              <a:rPr lang="ru-RU" sz="1600" b="1" dirty="0" smtClean="0"/>
              <a:t>548,6</a:t>
            </a:r>
            <a:endParaRPr lang="ru-RU" sz="1600" b="1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53710681"/>
              </p:ext>
            </p:extLst>
          </p:nvPr>
        </p:nvGraphicFramePr>
        <p:xfrm>
          <a:off x="0" y="5429264"/>
          <a:ext cx="4929222" cy="14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357554" y="5572140"/>
            <a:ext cx="5786446" cy="131443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Обустройство детских, спортивных и контейнерных площадок, мест отдыха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Приобретение костюмов для коллективов ДК, музыкального оборудования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, ремонт и установка памятников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Водоснабжение, водоотведение (устройство наружной канализации)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Устройство уличного освещения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Противопожарная безопасность (обустройство пожарных водоемов)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535" y="571480"/>
            <a:ext cx="368499" cy="5143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wrap="square" rtlCol="0" anchor="ctr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ИНИЦИАТИВНОЕ БЮДЖЕТИРОВАНИЕ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5214950"/>
            <a:ext cx="443967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b="1" dirty="0" smtClean="0"/>
              <a:t>Реализация проекта «Народный бюджет»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sz="3100" dirty="0" smtClean="0">
                <a:solidFill>
                  <a:schemeClr val="accent1"/>
                </a:solidFill>
                <a:effectLst/>
              </a:rPr>
            </a:br>
            <a:r>
              <a:rPr lang="ru-RU" sz="3100" dirty="0" smtClean="0">
                <a:solidFill>
                  <a:schemeClr val="accent1"/>
                </a:solidFill>
                <a:effectLst/>
              </a:rPr>
              <a:t>   </a:t>
            </a:r>
            <a:r>
              <a:rPr lang="ru-RU" sz="2700" b="1" dirty="0" smtClean="0">
                <a:solidFill>
                  <a:schemeClr val="accent1"/>
                </a:solidFill>
                <a:effectLst/>
              </a:rPr>
              <a:t>Расходы бюджета в рамках муниципальных программ</a:t>
            </a:r>
            <a:br>
              <a:rPr lang="ru-RU" sz="2700" b="1" dirty="0" smtClean="0">
                <a:solidFill>
                  <a:schemeClr val="accent1"/>
                </a:solidFill>
                <a:effectLst/>
              </a:rPr>
            </a:br>
            <a:r>
              <a:rPr lang="ru-RU" sz="3100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sz="3100" dirty="0" smtClean="0">
                <a:solidFill>
                  <a:schemeClr val="accent1"/>
                </a:solidFill>
                <a:effectLst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0917597"/>
              </p:ext>
            </p:extLst>
          </p:nvPr>
        </p:nvGraphicFramePr>
        <p:xfrm>
          <a:off x="0" y="785794"/>
          <a:ext cx="400049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214810" y="857232"/>
            <a:ext cx="4572032" cy="1857388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документ стратегического планирования, содержащий комплекс планируемых мероприятий, взаимоувязанных  по задачам, срокам осуществления, исполнителям             и ресурсам, обеспечивающих наиболее эффективное достижение целей и решение задач социально-экономического развития района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857628"/>
            <a:ext cx="2357454" cy="250033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Подпрограмма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неотъемлемая составная часть муниципальной программы, содержащая основные мероприятий, направленные на достижение целей и решение конкретных задач в рамках муниципальной программы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3929066"/>
            <a:ext cx="2428892" cy="242889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 программы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планируемый конечный результат решения проблемы социально-экономического развития района посредством реализации муниципальной программы, достижимый за период ее реализации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3929066"/>
            <a:ext cx="2428892" cy="2490806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Целевой показатель  (индикатор) 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количественно выраженная характеристика достижения цели или решения задач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2857496"/>
            <a:ext cx="4572032" cy="86678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Общедоступный информационный ресурс                               по муниципальным программам в сети «Интернет»: </a:t>
            </a:r>
          </a:p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sheksnainfo.ru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</Template>
  <TotalTime>39856</TotalTime>
  <Words>4492</Words>
  <Application>Microsoft Office PowerPoint</Application>
  <PresentationFormat>Экран (4:3)</PresentationFormat>
  <Paragraphs>1292</Paragraphs>
  <Slides>41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Antonio</vt:lpstr>
      <vt:lpstr>Презентация PowerPoint</vt:lpstr>
      <vt:lpstr>Основные задачи бюджетной политики на 2024 – 2026 годы</vt:lpstr>
      <vt:lpstr>Основные подходы к формированию бюджета района </vt:lpstr>
      <vt:lpstr>Основные параметры бюджета района  на 2024-2026 годы, млн.руб.</vt:lpstr>
      <vt:lpstr>Динамика налоговых и неналоговых доходов бюджета района, млн.руб.  (на основе базового варианта прогноза социально-экономического развития района)</vt:lpstr>
      <vt:lpstr>  Безвозмездные поступления  в бюджет Шекснинского муниципального района, млн.руб.</vt:lpstr>
      <vt:lpstr>                                                                                                 </vt:lpstr>
      <vt:lpstr>Презентация PowerPoint</vt:lpstr>
      <vt:lpstr>    Расходы бюджета в рамках муниципальных программ  </vt:lpstr>
      <vt:lpstr>Муниципальные программы Шекснинского муниципального района, млн.руб.                                  </vt:lpstr>
      <vt:lpstr>Муниципальная программа «Развитие образования  Шекснинского муниципального района»</vt:lpstr>
      <vt:lpstr>Муниципальная программа «Развитие образования   Шекснинского муниципального района»</vt:lpstr>
      <vt:lpstr>Муниципальная программа «Сохранение и развитие    культурного потенциала, развитие туристского кластера  в Шекснинском муниципальном районе»</vt:lpstr>
      <vt:lpstr>Презентация PowerPoint</vt:lpstr>
      <vt:lpstr>Муниципальная программа «Развитие физической культуры  и спорта, повышение эффективности реализации молодежной политики в Шекснинском муниципальном районе»</vt:lpstr>
      <vt:lpstr>Муниципальная программа «Развитие физической культуры  и спорта, повышение эффективности реализации молодежной политики в Шекснинском муниципальном районе»</vt:lpstr>
      <vt:lpstr> Муниципальная программа  «Социальная поддержка граждан»</vt:lpstr>
      <vt:lpstr>Муниципальная программа  «Социальная поддержка граждан»</vt:lpstr>
      <vt:lpstr> Муниципальная программа  «Дорожная сеть и транспортное обслуживание Шекснинского муниципального района»</vt:lpstr>
      <vt:lpstr> Муниципальная программа  «Дорожная сеть и транспортное обслуживание Шекснинского муниципального района»</vt:lpstr>
      <vt:lpstr>Муниципальная программа  «Развитие агропромышленного комплекса  Шекснинского муниципального района»</vt:lpstr>
      <vt:lpstr>Муниципальная программа «Развитие агропромышленного комплекса Шекснинского муниципального района»</vt:lpstr>
      <vt:lpstr>Муниципальная программа «Охрана окружающей среды  и рациональное использование природных ресурсов» </vt:lpstr>
      <vt:lpstr>Презентация PowerPoint</vt:lpstr>
      <vt:lpstr>Муниципальная программа «Обеспечение населения Шекснинского муниципального района доступным жильем и создание благоприятных условий проживания» </vt:lpstr>
      <vt:lpstr>Презентация PowerPoint</vt:lpstr>
      <vt:lpstr>Муниципальная программа «Развитие топливно-энергетического комплекса и коммунальной инфраструктуры на территории Шекснинского муниципального района» </vt:lpstr>
      <vt:lpstr>Презентация PowerPoint</vt:lpstr>
      <vt:lpstr>Муниципальная программа «МП«Обеспечение профилактики правонарушений, безопасности населения и территории Шекснинского муниципального района» </vt:lpstr>
      <vt:lpstr>Презентация PowerPoint</vt:lpstr>
      <vt:lpstr>Муниципальная программа «Формирование современной  городской среды Шекснинского муниципального района»    </vt:lpstr>
      <vt:lpstr>Презентация PowerPoint</vt:lpstr>
      <vt:lpstr>Муниципальная программа «Экономическое развитие      Шекснинского муниципального района»</vt:lpstr>
      <vt:lpstr>Муниципальная программа «Экономическое развитие      Шекснинского муниципального района»</vt:lpstr>
      <vt:lpstr>Муниципальная программа «Совершенствование муниципального управления в Шекснинском муниципальном районе» </vt:lpstr>
      <vt:lpstr>Презентация PowerPoint</vt:lpstr>
      <vt:lpstr>Муниципальная программа «Управление муниципальными финансами Шекснинского муниципального района» </vt:lpstr>
      <vt:lpstr>Презентация PowerPoint</vt:lpstr>
      <vt:lpstr>    Межбюджетные отношения  с муниципальными образованиями района, млн.руб.</vt:lpstr>
      <vt:lpstr>Муниципальный долг района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Серебрякова</dc:creator>
  <cp:lastModifiedBy>Иванова</cp:lastModifiedBy>
  <cp:revision>3964</cp:revision>
  <cp:lastPrinted>2023-11-27T11:59:05Z</cp:lastPrinted>
  <dcterms:created xsi:type="dcterms:W3CDTF">2011-11-22T12:21:27Z</dcterms:created>
  <dcterms:modified xsi:type="dcterms:W3CDTF">2023-11-28T10:44:03Z</dcterms:modified>
</cp:coreProperties>
</file>